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7" r:id="rId2"/>
    <p:sldId id="280" r:id="rId3"/>
    <p:sldId id="290" r:id="rId4"/>
    <p:sldId id="281" r:id="rId5"/>
    <p:sldId id="302" r:id="rId6"/>
    <p:sldId id="283" r:id="rId7"/>
    <p:sldId id="282" r:id="rId8"/>
    <p:sldId id="291" r:id="rId9"/>
    <p:sldId id="284" r:id="rId10"/>
    <p:sldId id="285" r:id="rId11"/>
    <p:sldId id="286" r:id="rId12"/>
    <p:sldId id="287" r:id="rId13"/>
    <p:sldId id="270" r:id="rId14"/>
    <p:sldId id="295" r:id="rId15"/>
    <p:sldId id="294" r:id="rId16"/>
    <p:sldId id="288" r:id="rId17"/>
    <p:sldId id="292" r:id="rId18"/>
    <p:sldId id="264" r:id="rId19"/>
    <p:sldId id="267" r:id="rId20"/>
    <p:sldId id="265" r:id="rId21"/>
    <p:sldId id="266" r:id="rId22"/>
    <p:sldId id="293" r:id="rId23"/>
    <p:sldId id="299" r:id="rId24"/>
    <p:sldId id="300" r:id="rId25"/>
    <p:sldId id="301" r:id="rId26"/>
    <p:sldId id="297" r:id="rId27"/>
    <p:sldId id="271" r:id="rId28"/>
    <p:sldId id="296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DEB7"/>
    <a:srgbClr val="EAE9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082EF2C-2478-D0EB-1BBD-4D5CE8289522}" v="32" dt="2024-04-23T00:21:30.233"/>
    <p1510:client id="{48851816-4D75-0E45-81E6-154FF6335449}" v="626" dt="2024-04-23T00:34:35.702"/>
    <p1510:client id="{5C715332-79DD-C7C2-7141-4489D56B02C2}" v="81" dt="2024-04-23T00:30:55.613"/>
    <p1510:client id="{67F3C558-2091-A950-786E-AAFAE0D9D9CA}" v="69" dt="2024-04-22T08:04:29.147"/>
    <p1510:client id="{7A6DF2DF-4F5D-B5BA-743F-959196A2913C}" v="3" dt="2024-04-22T01:47:20.288"/>
    <p1510:client id="{B99D9128-3BD0-58B9-92BA-F478C3A9F448}" v="7" dt="2024-04-22T05:22:35.878"/>
    <p1510:client id="{D9D5D947-B0B4-73CB-E671-2B6E00C4989D}" v="1389" dt="2024-04-22T23:37:44.050"/>
    <p1510:client id="{EB4E9E2E-9EAF-4536-D282-576E86A5E6F0}" v="308" dt="2024-04-22T23:56:17.877"/>
    <p1510:client id="{F9452817-2FFF-F87A-8147-7DA25325BDFA}" v="195" dt="2024-04-22T18:05:09.54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348"/>
    <p:restoredTop sz="94701"/>
  </p:normalViewPr>
  <p:slideViewPr>
    <p:cSldViewPr snapToGrid="0">
      <p:cViewPr varScale="1">
        <p:scale>
          <a:sx n="96" d="100"/>
          <a:sy n="96" d="100"/>
        </p:scale>
        <p:origin x="184" y="4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420283"/>
            <a:ext cx="5181600" cy="98001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2590800"/>
            <a:ext cx="4267200" cy="11684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048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096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9144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2192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5240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8288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1337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4385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7444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85565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419600" y="183092"/>
            <a:ext cx="1371600" cy="39010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183092"/>
            <a:ext cx="4013200" cy="39010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5655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5959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542" y="2937934"/>
            <a:ext cx="5181600" cy="908050"/>
          </a:xfrm>
        </p:spPr>
        <p:txBody>
          <a:bodyPr anchor="t"/>
          <a:lstStyle>
            <a:lvl1pPr algn="l">
              <a:defRPr sz="2667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1542" y="1937809"/>
            <a:ext cx="5181600" cy="1000125"/>
          </a:xfrm>
        </p:spPr>
        <p:txBody>
          <a:bodyPr anchor="b"/>
          <a:lstStyle>
            <a:lvl1pPr marL="0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1pPr>
            <a:lvl2pPr marL="30481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2pPr>
            <a:lvl3pPr marL="609630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3pPr>
            <a:lvl4pPr marL="914446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4pPr>
            <a:lvl5pPr marL="1219261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5pPr>
            <a:lvl6pPr marL="1524076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6pPr>
            <a:lvl7pPr marL="1828891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7pPr>
            <a:lvl8pPr marL="2133707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8pPr>
            <a:lvl9pPr marL="2438522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420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066800"/>
            <a:ext cx="2692400" cy="3017309"/>
          </a:xfrm>
        </p:spPr>
        <p:txBody>
          <a:bodyPr/>
          <a:lstStyle>
            <a:lvl1pPr>
              <a:defRPr sz="1867"/>
            </a:lvl1pPr>
            <a:lvl2pPr>
              <a:defRPr sz="1600"/>
            </a:lvl2pPr>
            <a:lvl3pPr>
              <a:defRPr sz="1333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98800" y="1066800"/>
            <a:ext cx="2692400" cy="3017309"/>
          </a:xfrm>
        </p:spPr>
        <p:txBody>
          <a:bodyPr/>
          <a:lstStyle>
            <a:lvl1pPr>
              <a:defRPr sz="1867"/>
            </a:lvl1pPr>
            <a:lvl2pPr>
              <a:defRPr sz="1600"/>
            </a:lvl2pPr>
            <a:lvl3pPr>
              <a:defRPr sz="1333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8636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23409"/>
            <a:ext cx="2693459" cy="426508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4800" y="1449917"/>
            <a:ext cx="2693459" cy="2634192"/>
          </a:xfrm>
        </p:spPr>
        <p:txBody>
          <a:bodyPr/>
          <a:lstStyle>
            <a:lvl1pPr>
              <a:defRPr sz="1600"/>
            </a:lvl1pPr>
            <a:lvl2pPr>
              <a:defRPr sz="1333"/>
            </a:lvl2pPr>
            <a:lvl3pPr>
              <a:defRPr sz="1200"/>
            </a:lvl3pPr>
            <a:lvl4pPr>
              <a:defRPr sz="1067"/>
            </a:lvl4pPr>
            <a:lvl5pPr>
              <a:defRPr sz="1067"/>
            </a:lvl5pPr>
            <a:lvl6pPr>
              <a:defRPr sz="1067"/>
            </a:lvl6pPr>
            <a:lvl7pPr>
              <a:defRPr sz="1067"/>
            </a:lvl7pPr>
            <a:lvl8pPr>
              <a:defRPr sz="1067"/>
            </a:lvl8pPr>
            <a:lvl9pPr>
              <a:defRPr sz="10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096684" y="1023409"/>
            <a:ext cx="2694517" cy="426508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096684" y="1449917"/>
            <a:ext cx="2694517" cy="2634192"/>
          </a:xfrm>
        </p:spPr>
        <p:txBody>
          <a:bodyPr/>
          <a:lstStyle>
            <a:lvl1pPr>
              <a:defRPr sz="1600"/>
            </a:lvl1pPr>
            <a:lvl2pPr>
              <a:defRPr sz="1333"/>
            </a:lvl2pPr>
            <a:lvl3pPr>
              <a:defRPr sz="1200"/>
            </a:lvl3pPr>
            <a:lvl4pPr>
              <a:defRPr sz="1067"/>
            </a:lvl4pPr>
            <a:lvl5pPr>
              <a:defRPr sz="1067"/>
            </a:lvl5pPr>
            <a:lvl6pPr>
              <a:defRPr sz="1067"/>
            </a:lvl6pPr>
            <a:lvl7pPr>
              <a:defRPr sz="1067"/>
            </a:lvl7pPr>
            <a:lvl8pPr>
              <a:defRPr sz="1067"/>
            </a:lvl8pPr>
            <a:lvl9pPr>
              <a:defRPr sz="10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699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2573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1938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82033"/>
            <a:ext cx="2005542" cy="774700"/>
          </a:xfrm>
        </p:spPr>
        <p:txBody>
          <a:bodyPr anchor="b"/>
          <a:lstStyle>
            <a:lvl1pPr algn="l">
              <a:defRPr sz="1333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83367" y="182034"/>
            <a:ext cx="3407833" cy="3902075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600"/>
            </a:lvl3pPr>
            <a:lvl4pPr>
              <a:defRPr sz="1333"/>
            </a:lvl4pPr>
            <a:lvl5pPr>
              <a:defRPr sz="1333"/>
            </a:lvl5pPr>
            <a:lvl6pPr>
              <a:defRPr sz="1333"/>
            </a:lvl6pPr>
            <a:lvl7pPr>
              <a:defRPr sz="1333"/>
            </a:lvl7pPr>
            <a:lvl8pPr>
              <a:defRPr sz="1333"/>
            </a:lvl8pPr>
            <a:lvl9pPr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800" y="956734"/>
            <a:ext cx="2005542" cy="3127375"/>
          </a:xfrm>
        </p:spPr>
        <p:txBody>
          <a:bodyPr/>
          <a:lstStyle>
            <a:lvl1pPr marL="0" indent="0">
              <a:buNone/>
              <a:defRPr sz="933"/>
            </a:lvl1pPr>
            <a:lvl2pPr marL="304815" indent="0">
              <a:buNone/>
              <a:defRPr sz="800"/>
            </a:lvl2pPr>
            <a:lvl3pPr marL="609630" indent="0">
              <a:buNone/>
              <a:defRPr sz="667"/>
            </a:lvl3pPr>
            <a:lvl4pPr marL="914446" indent="0">
              <a:buNone/>
              <a:defRPr sz="600"/>
            </a:lvl4pPr>
            <a:lvl5pPr marL="1219261" indent="0">
              <a:buNone/>
              <a:defRPr sz="600"/>
            </a:lvl5pPr>
            <a:lvl6pPr marL="1524076" indent="0">
              <a:buNone/>
              <a:defRPr sz="600"/>
            </a:lvl6pPr>
            <a:lvl7pPr marL="1828891" indent="0">
              <a:buNone/>
              <a:defRPr sz="600"/>
            </a:lvl7pPr>
            <a:lvl8pPr marL="2133707" indent="0">
              <a:buNone/>
              <a:defRPr sz="600"/>
            </a:lvl8pPr>
            <a:lvl9pPr marL="2438522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3747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4859" y="3200400"/>
            <a:ext cx="3657600" cy="377825"/>
          </a:xfrm>
        </p:spPr>
        <p:txBody>
          <a:bodyPr anchor="b"/>
          <a:lstStyle>
            <a:lvl1pPr algn="l">
              <a:defRPr sz="1333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194859" y="408517"/>
            <a:ext cx="3657600" cy="2743200"/>
          </a:xfrm>
        </p:spPr>
        <p:txBody>
          <a:bodyPr/>
          <a:lstStyle>
            <a:lvl1pPr marL="0" indent="0">
              <a:buNone/>
              <a:defRPr sz="2133"/>
            </a:lvl1pPr>
            <a:lvl2pPr marL="304815" indent="0">
              <a:buNone/>
              <a:defRPr sz="1867"/>
            </a:lvl2pPr>
            <a:lvl3pPr marL="609630" indent="0">
              <a:buNone/>
              <a:defRPr sz="1600"/>
            </a:lvl3pPr>
            <a:lvl4pPr marL="914446" indent="0">
              <a:buNone/>
              <a:defRPr sz="1333"/>
            </a:lvl4pPr>
            <a:lvl5pPr marL="1219261" indent="0">
              <a:buNone/>
              <a:defRPr sz="1333"/>
            </a:lvl5pPr>
            <a:lvl6pPr marL="1524076" indent="0">
              <a:buNone/>
              <a:defRPr sz="1333"/>
            </a:lvl6pPr>
            <a:lvl7pPr marL="1828891" indent="0">
              <a:buNone/>
              <a:defRPr sz="1333"/>
            </a:lvl7pPr>
            <a:lvl8pPr marL="2133707" indent="0">
              <a:buNone/>
              <a:defRPr sz="1333"/>
            </a:lvl8pPr>
            <a:lvl9pPr marL="2438522" indent="0">
              <a:buNone/>
              <a:defRPr sz="1333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94859" y="3578225"/>
            <a:ext cx="3657600" cy="536575"/>
          </a:xfrm>
        </p:spPr>
        <p:txBody>
          <a:bodyPr/>
          <a:lstStyle>
            <a:lvl1pPr marL="0" indent="0">
              <a:buNone/>
              <a:defRPr sz="933"/>
            </a:lvl1pPr>
            <a:lvl2pPr marL="304815" indent="0">
              <a:buNone/>
              <a:defRPr sz="800"/>
            </a:lvl2pPr>
            <a:lvl3pPr marL="609630" indent="0">
              <a:buNone/>
              <a:defRPr sz="667"/>
            </a:lvl3pPr>
            <a:lvl4pPr marL="914446" indent="0">
              <a:buNone/>
              <a:defRPr sz="600"/>
            </a:lvl4pPr>
            <a:lvl5pPr marL="1219261" indent="0">
              <a:buNone/>
              <a:defRPr sz="600"/>
            </a:lvl5pPr>
            <a:lvl6pPr marL="1524076" indent="0">
              <a:buNone/>
              <a:defRPr sz="600"/>
            </a:lvl6pPr>
            <a:lvl7pPr marL="1828891" indent="0">
              <a:buNone/>
              <a:defRPr sz="600"/>
            </a:lvl7pPr>
            <a:lvl8pPr marL="2133707" indent="0">
              <a:buNone/>
              <a:defRPr sz="600"/>
            </a:lvl8pPr>
            <a:lvl9pPr marL="2438522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1235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183092"/>
            <a:ext cx="54864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66800"/>
            <a:ext cx="5486400" cy="30173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04800" y="4237567"/>
            <a:ext cx="1422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10/22/25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82800" y="4237567"/>
            <a:ext cx="1930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68800" y="4237567"/>
            <a:ext cx="1422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257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609630" rtl="0" eaLnBrk="1" latinLnBrk="0" hangingPunct="1">
        <a:spcBef>
          <a:spcPct val="0"/>
        </a:spcBef>
        <a:buNone/>
        <a:defRPr sz="293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11" indent="-228611" algn="l" defTabSz="609630" rtl="0" eaLnBrk="1" latinLnBrk="0" hangingPunct="1">
        <a:spcBef>
          <a:spcPct val="20000"/>
        </a:spcBef>
        <a:buFont typeface="Arial" pitchFamily="34" charset="0"/>
        <a:buChar char="•"/>
        <a:defRPr sz="2133" kern="1200">
          <a:solidFill>
            <a:schemeClr val="tx1"/>
          </a:solidFill>
          <a:latin typeface="+mn-lt"/>
          <a:ea typeface="+mn-ea"/>
          <a:cs typeface="+mn-cs"/>
        </a:defRPr>
      </a:lvl1pPr>
      <a:lvl2pPr marL="495325" indent="-190510" algn="l" defTabSz="609630" rtl="0" eaLnBrk="1" latinLnBrk="0" hangingPunct="1">
        <a:spcBef>
          <a:spcPct val="20000"/>
        </a:spcBef>
        <a:buFont typeface="Arial" pitchFamily="34" charset="0"/>
        <a:buChar char="–"/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762038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66853" indent="-152408" algn="l" defTabSz="609630" rtl="0" eaLnBrk="1" latinLnBrk="0" hangingPunct="1">
        <a:spcBef>
          <a:spcPct val="20000"/>
        </a:spcBef>
        <a:buFont typeface="Arial" pitchFamily="34" charset="0"/>
        <a:buChar char="–"/>
        <a:defRPr sz="1333" kern="1200">
          <a:solidFill>
            <a:schemeClr val="tx1"/>
          </a:solidFill>
          <a:latin typeface="+mn-lt"/>
          <a:ea typeface="+mn-ea"/>
          <a:cs typeface="+mn-cs"/>
        </a:defRPr>
      </a:lvl4pPr>
      <a:lvl5pPr marL="1371669" indent="-152408" algn="l" defTabSz="609630" rtl="0" eaLnBrk="1" latinLnBrk="0" hangingPunct="1">
        <a:spcBef>
          <a:spcPct val="20000"/>
        </a:spcBef>
        <a:buFont typeface="Arial" pitchFamily="34" charset="0"/>
        <a:buChar char="»"/>
        <a:defRPr sz="1333" kern="1200">
          <a:solidFill>
            <a:schemeClr val="tx1"/>
          </a:solidFill>
          <a:latin typeface="+mn-lt"/>
          <a:ea typeface="+mn-ea"/>
          <a:cs typeface="+mn-cs"/>
        </a:defRPr>
      </a:lvl5pPr>
      <a:lvl6pPr marL="1676484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6pPr>
      <a:lvl7pPr marL="1981299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7pPr>
      <a:lvl8pPr marL="2286114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8pPr>
      <a:lvl9pPr marL="2590930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304815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60963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4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1926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52407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9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133707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438522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10" Type="http://schemas.openxmlformats.org/officeDocument/2006/relationships/image" Target="../media/image54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6.png"/><Relationship Id="rId7" Type="http://schemas.openxmlformats.org/officeDocument/2006/relationships/image" Target="../media/image60.jpe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jpeg"/><Relationship Id="rId5" Type="http://schemas.openxmlformats.org/officeDocument/2006/relationships/image" Target="../media/image58.png"/><Relationship Id="rId4" Type="http://schemas.openxmlformats.org/officeDocument/2006/relationships/image" Target="../media/image57.png"/><Relationship Id="rId9" Type="http://schemas.openxmlformats.org/officeDocument/2006/relationships/image" Target="../media/image6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6.png"/><Relationship Id="rId4" Type="http://schemas.openxmlformats.org/officeDocument/2006/relationships/image" Target="../media/image65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81.svg"/><Relationship Id="rId7" Type="http://schemas.openxmlformats.org/officeDocument/2006/relationships/image" Target="../media/image83.sv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2.png"/><Relationship Id="rId5" Type="http://schemas.openxmlformats.org/officeDocument/2006/relationships/image" Target="../media/image27.svg"/><Relationship Id="rId4" Type="http://schemas.openxmlformats.org/officeDocument/2006/relationships/image" Target="../media/image26.png"/><Relationship Id="rId9" Type="http://schemas.openxmlformats.org/officeDocument/2006/relationships/image" Target="../media/image8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sv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1.png"/><Relationship Id="rId5" Type="http://schemas.openxmlformats.org/officeDocument/2006/relationships/image" Target="../media/image87.svg"/><Relationship Id="rId4" Type="http://schemas.openxmlformats.org/officeDocument/2006/relationships/image" Target="../media/image8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92.svg"/><Relationship Id="rId7" Type="http://schemas.openxmlformats.org/officeDocument/2006/relationships/image" Target="../media/image9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sv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9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7" Type="http://schemas.openxmlformats.org/officeDocument/2006/relationships/image" Target="../media/image105.sv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4.png"/><Relationship Id="rId5" Type="http://schemas.openxmlformats.org/officeDocument/2006/relationships/image" Target="../media/image103.svg"/><Relationship Id="rId4" Type="http://schemas.openxmlformats.org/officeDocument/2006/relationships/image" Target="../media/image10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07.svg"/><Relationship Id="rId7" Type="http://schemas.openxmlformats.org/officeDocument/2006/relationships/image" Target="../media/image111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0.png"/><Relationship Id="rId5" Type="http://schemas.openxmlformats.org/officeDocument/2006/relationships/image" Target="../media/image109.png"/><Relationship Id="rId10" Type="http://schemas.openxmlformats.org/officeDocument/2006/relationships/image" Target="../media/image3.png"/><Relationship Id="rId4" Type="http://schemas.openxmlformats.org/officeDocument/2006/relationships/image" Target="../media/image108.png"/><Relationship Id="rId9" Type="http://schemas.openxmlformats.org/officeDocument/2006/relationships/image" Target="../media/image112.sv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7" Type="http://schemas.openxmlformats.org/officeDocument/2006/relationships/image" Target="../media/image21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microsoft.com/office/2007/relationships/hdphoto" Target="../media/hdphoto1.wdp"/><Relationship Id="rId7" Type="http://schemas.openxmlformats.org/officeDocument/2006/relationships/image" Target="../media/image25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svg"/><Relationship Id="rId4" Type="http://schemas.openxmlformats.org/officeDocument/2006/relationships/image" Target="../media/image8.png"/><Relationship Id="rId9" Type="http://schemas.openxmlformats.org/officeDocument/2006/relationships/image" Target="../media/image27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767516" y="4263532"/>
            <a:ext cx="2209537" cy="2355205"/>
          </a:xfrm>
          <a:custGeom>
            <a:avLst/>
            <a:gdLst/>
            <a:ahLst/>
            <a:cxnLst/>
            <a:rect l="l" t="t" r="r" b="b"/>
            <a:pathLst>
              <a:path w="3314306" h="3532808">
                <a:moveTo>
                  <a:pt x="0" y="0"/>
                </a:moveTo>
                <a:lnTo>
                  <a:pt x="3314307" y="0"/>
                </a:lnTo>
                <a:lnTo>
                  <a:pt x="3314307" y="3532808"/>
                </a:lnTo>
                <a:lnTo>
                  <a:pt x="0" y="35328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b="-66057"/>
            </a:stretch>
          </a:blipFill>
        </p:spPr>
        <p:txBody>
          <a:bodyPr/>
          <a:lstStyle/>
          <a:p>
            <a:pPr defTabSz="609630"/>
            <a:endParaRPr lang="en-US" sz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Freeform 3"/>
          <p:cNvSpPr/>
          <p:nvPr/>
        </p:nvSpPr>
        <p:spPr>
          <a:xfrm flipH="1">
            <a:off x="-1431387" y="729680"/>
            <a:ext cx="5410200" cy="2407539"/>
          </a:xfrm>
          <a:custGeom>
            <a:avLst/>
            <a:gdLst/>
            <a:ahLst/>
            <a:cxnLst/>
            <a:rect l="l" t="t" r="r" b="b"/>
            <a:pathLst>
              <a:path w="8115300" h="3611308">
                <a:moveTo>
                  <a:pt x="8115300" y="0"/>
                </a:moveTo>
                <a:lnTo>
                  <a:pt x="0" y="0"/>
                </a:lnTo>
                <a:lnTo>
                  <a:pt x="0" y="3611308"/>
                </a:lnTo>
                <a:lnTo>
                  <a:pt x="8115300" y="3611308"/>
                </a:lnTo>
                <a:lnTo>
                  <a:pt x="811530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pPr defTabSz="609630"/>
            <a:endParaRPr lang="en-US" sz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2445715" y="1715614"/>
            <a:ext cx="7422914" cy="34267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defTabSz="609630">
              <a:lnSpc>
                <a:spcPts val="13613"/>
              </a:lnSpc>
              <a:spcBef>
                <a:spcPct val="0"/>
              </a:spcBef>
            </a:pPr>
            <a:r>
              <a:rPr lang="en-US" sz="13300" dirty="0">
                <a:solidFill>
                  <a:srgbClr val="FDF5E5"/>
                </a:solidFill>
                <a:latin typeface="ADLaM Display" panose="020F0502020204030204" pitchFamily="34" charset="0"/>
                <a:cs typeface="ADLaM Display" panose="020F0502020204030204" pitchFamily="34" charset="0"/>
              </a:rPr>
              <a:t>WINE</a:t>
            </a:r>
            <a:endParaRPr lang="en-US" sz="11067" dirty="0">
              <a:solidFill>
                <a:srgbClr val="FDF5E5"/>
              </a:solidFill>
              <a:latin typeface="ADLaM Display" panose="020F0502020204030204" pitchFamily="34" charset="0"/>
              <a:cs typeface="ADLaM Display" panose="020F0502020204030204" pitchFamily="34" charset="0"/>
            </a:endParaRPr>
          </a:p>
          <a:p>
            <a:pPr algn="ctr" defTabSz="609630">
              <a:lnSpc>
                <a:spcPts val="13613"/>
              </a:lnSpc>
              <a:spcBef>
                <a:spcPct val="0"/>
              </a:spcBef>
            </a:pPr>
            <a:r>
              <a:rPr lang="en-US" sz="11067" dirty="0">
                <a:solidFill>
                  <a:srgbClr val="FDF5E5"/>
                </a:solidFill>
                <a:latin typeface="ADLaM Display" panose="020F0502020204030204" pitchFamily="34" charset="0"/>
                <a:cs typeface="ADLaM Display" panose="020F0502020204030204" pitchFamily="34" charset="0"/>
              </a:rPr>
              <a:t> </a:t>
            </a:r>
          </a:p>
        </p:txBody>
      </p:sp>
      <p:sp>
        <p:nvSpPr>
          <p:cNvPr id="5" name="Freeform 5"/>
          <p:cNvSpPr/>
          <p:nvPr/>
        </p:nvSpPr>
        <p:spPr>
          <a:xfrm>
            <a:off x="450129" y="2271358"/>
            <a:ext cx="1647167" cy="4174847"/>
          </a:xfrm>
          <a:custGeom>
            <a:avLst/>
            <a:gdLst/>
            <a:ahLst/>
            <a:cxnLst/>
            <a:rect l="l" t="t" r="r" b="b"/>
            <a:pathLst>
              <a:path w="2470750" h="6262270">
                <a:moveTo>
                  <a:pt x="0" y="0"/>
                </a:moveTo>
                <a:lnTo>
                  <a:pt x="2470750" y="0"/>
                </a:lnTo>
                <a:lnTo>
                  <a:pt x="2470750" y="6262270"/>
                </a:lnTo>
                <a:lnTo>
                  <a:pt x="0" y="626227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pPr defTabSz="609630"/>
            <a:endParaRPr lang="en-US" sz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Freeform 6"/>
          <p:cNvSpPr/>
          <p:nvPr/>
        </p:nvSpPr>
        <p:spPr>
          <a:xfrm rot="-3518141">
            <a:off x="9492639" y="-486966"/>
            <a:ext cx="1457467" cy="5808747"/>
          </a:xfrm>
          <a:custGeom>
            <a:avLst/>
            <a:gdLst/>
            <a:ahLst/>
            <a:cxnLst/>
            <a:rect l="l" t="t" r="r" b="b"/>
            <a:pathLst>
              <a:path w="2186201" h="8713121">
                <a:moveTo>
                  <a:pt x="0" y="0"/>
                </a:moveTo>
                <a:lnTo>
                  <a:pt x="2186202" y="0"/>
                </a:lnTo>
                <a:lnTo>
                  <a:pt x="2186202" y="8713121"/>
                </a:lnTo>
                <a:lnTo>
                  <a:pt x="0" y="871312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pPr defTabSz="609630"/>
            <a:endParaRPr lang="en-US" sz="120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7" name="Group 7"/>
          <p:cNvGrpSpPr/>
          <p:nvPr/>
        </p:nvGrpSpPr>
        <p:grpSpPr>
          <a:xfrm>
            <a:off x="-208897" y="214421"/>
            <a:ext cx="12609794" cy="31750"/>
            <a:chOff x="0" y="0"/>
            <a:chExt cx="4981647" cy="1254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981647" cy="12543"/>
            </a:xfrm>
            <a:custGeom>
              <a:avLst/>
              <a:gdLst/>
              <a:ahLst/>
              <a:cxnLst/>
              <a:rect l="l" t="t" r="r" b="b"/>
              <a:pathLst>
                <a:path w="4981647" h="12543">
                  <a:moveTo>
                    <a:pt x="0" y="0"/>
                  </a:moveTo>
                  <a:lnTo>
                    <a:pt x="4981647" y="0"/>
                  </a:lnTo>
                  <a:lnTo>
                    <a:pt x="4981647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FDF5E5"/>
            </a:solidFill>
          </p:spPr>
          <p:txBody>
            <a:bodyPr/>
            <a:lstStyle/>
            <a:p>
              <a:pPr defTabSz="609630"/>
              <a:endParaRPr lang="en-US" sz="1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4981647" cy="50643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 defTabSz="609630">
                <a:lnSpc>
                  <a:spcPts val="1960"/>
                </a:lnSpc>
              </a:pPr>
              <a:endParaRPr sz="1200">
                <a:solidFill>
                  <a:prstClr val="black"/>
                </a:solidFill>
                <a:latin typeface="Calibri"/>
              </a:endParaRP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-208897" y="6611830"/>
            <a:ext cx="12609794" cy="31750"/>
            <a:chOff x="0" y="0"/>
            <a:chExt cx="4981647" cy="1254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981647" cy="12543"/>
            </a:xfrm>
            <a:custGeom>
              <a:avLst/>
              <a:gdLst/>
              <a:ahLst/>
              <a:cxnLst/>
              <a:rect l="l" t="t" r="r" b="b"/>
              <a:pathLst>
                <a:path w="4981647" h="12543">
                  <a:moveTo>
                    <a:pt x="0" y="0"/>
                  </a:moveTo>
                  <a:lnTo>
                    <a:pt x="4981647" y="0"/>
                  </a:lnTo>
                  <a:lnTo>
                    <a:pt x="4981647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FDF5E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pPr defTabSz="609630"/>
              <a:endParaRPr lang="en-US" sz="1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4981647" cy="50643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 defTabSz="609630">
                <a:lnSpc>
                  <a:spcPts val="1960"/>
                </a:lnSpc>
                <a:spcBef>
                  <a:spcPct val="0"/>
                </a:spcBef>
              </a:pPr>
              <a:endParaRPr sz="12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DAA95B19-7370-DF63-0CB2-8D3BDA5533B7}"/>
              </a:ext>
            </a:extLst>
          </p:cNvPr>
          <p:cNvSpPr txBox="1"/>
          <p:nvPr/>
        </p:nvSpPr>
        <p:spPr>
          <a:xfrm>
            <a:off x="3978812" y="3024257"/>
            <a:ext cx="6106178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09630"/>
            <a:r>
              <a:rPr lang="en-US" sz="8000" dirty="0">
                <a:solidFill>
                  <a:srgbClr val="FDF5E5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QUALITY</a:t>
            </a:r>
            <a:endParaRPr lang="en-US" sz="1400" dirty="0">
              <a:solidFill>
                <a:prstClr val="black"/>
              </a:solidFill>
              <a:latin typeface="ADLaM Display" panose="02010000000000000000" pitchFamily="2" charset="77"/>
              <a:ea typeface="ADLaM Display" panose="02010000000000000000" pitchFamily="2" charset="77"/>
              <a:cs typeface="ADLaM Display" panose="02010000000000000000" pitchFamily="2" charset="7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318A857-35C7-5EE9-2306-81F29FEA8231}"/>
              </a:ext>
            </a:extLst>
          </p:cNvPr>
          <p:cNvSpPr txBox="1"/>
          <p:nvPr/>
        </p:nvSpPr>
        <p:spPr>
          <a:xfrm>
            <a:off x="3425975" y="4058340"/>
            <a:ext cx="5842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09630"/>
            <a:r>
              <a:rPr lang="en-US" sz="7200" dirty="0">
                <a:solidFill>
                  <a:srgbClr val="FDF5E5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PREDICTION</a:t>
            </a:r>
            <a:endParaRPr lang="en-US" sz="1600" dirty="0">
              <a:solidFill>
                <a:prstClr val="black"/>
              </a:solidFill>
              <a:latin typeface="ADLaM Display" panose="02010000000000000000" pitchFamily="2" charset="77"/>
              <a:ea typeface="ADLaM Display" panose="02010000000000000000" pitchFamily="2" charset="77"/>
              <a:cs typeface="ADLaM Display" panose="02010000000000000000" pitchFamily="2" charset="7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43DBAC2-D4D9-EAE7-C06C-616EB78746A0}"/>
              </a:ext>
            </a:extLst>
          </p:cNvPr>
          <p:cNvSpPr txBox="1"/>
          <p:nvPr/>
        </p:nvSpPr>
        <p:spPr>
          <a:xfrm>
            <a:off x="4312575" y="5272384"/>
            <a:ext cx="3689194" cy="40011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 defTabSz="609630"/>
            <a:r>
              <a:rPr lang="en-US" sz="2000" b="1" dirty="0">
                <a:solidFill>
                  <a:srgbClr val="FDF5E5"/>
                </a:solidFill>
                <a:latin typeface="Cinzel Decorative"/>
                <a:ea typeface="Calibri"/>
                <a:cs typeface="Calibri"/>
              </a:rPr>
              <a:t>~ Akshar Kumar Hemachandra ~</a:t>
            </a:r>
            <a:endParaRPr lang="en-US" sz="2000" b="1" dirty="0">
              <a:solidFill>
                <a:srgbClr val="FDF5E5"/>
              </a:solidFill>
              <a:latin typeface="Calibri"/>
              <a:ea typeface="Calibri"/>
              <a:cs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4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08897" y="214421"/>
            <a:ext cx="12609794" cy="31750"/>
            <a:chOff x="0" y="0"/>
            <a:chExt cx="4981647" cy="1254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981647" cy="12543"/>
            </a:xfrm>
            <a:custGeom>
              <a:avLst/>
              <a:gdLst/>
              <a:ahLst/>
              <a:cxnLst/>
              <a:rect l="l" t="t" r="r" b="b"/>
              <a:pathLst>
                <a:path w="4981647" h="12543">
                  <a:moveTo>
                    <a:pt x="0" y="0"/>
                  </a:moveTo>
                  <a:lnTo>
                    <a:pt x="4981647" y="0"/>
                  </a:lnTo>
                  <a:lnTo>
                    <a:pt x="4981647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923030"/>
            </a:solidFill>
          </p:spPr>
          <p:txBody>
            <a:bodyPr/>
            <a:lstStyle/>
            <a:p>
              <a:pPr marL="0" marR="0" lvl="0" indent="0" algn="l" defTabSz="6096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981647" cy="50643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marL="0" marR="0" lvl="0" indent="0" algn="ctr" defTabSz="609630" rtl="0" eaLnBrk="1" fontAlgn="auto" latinLnBrk="0" hangingPunct="1">
                <a:lnSpc>
                  <a:spcPts val="196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208897" y="6611830"/>
            <a:ext cx="12609794" cy="31750"/>
            <a:chOff x="0" y="0"/>
            <a:chExt cx="4981647" cy="1254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981647" cy="12543"/>
            </a:xfrm>
            <a:custGeom>
              <a:avLst/>
              <a:gdLst/>
              <a:ahLst/>
              <a:cxnLst/>
              <a:rect l="l" t="t" r="r" b="b"/>
              <a:pathLst>
                <a:path w="4981647" h="12543">
                  <a:moveTo>
                    <a:pt x="0" y="0"/>
                  </a:moveTo>
                  <a:lnTo>
                    <a:pt x="4981647" y="0"/>
                  </a:lnTo>
                  <a:lnTo>
                    <a:pt x="4981647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923030"/>
            </a:solidFill>
          </p:spPr>
          <p:txBody>
            <a:bodyPr/>
            <a:lstStyle/>
            <a:p>
              <a:pPr marL="0" marR="0" lvl="0" indent="0" algn="l" defTabSz="6096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981647" cy="50643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marL="0" marR="0" lvl="0" indent="0" algn="ctr" defTabSz="609630" rtl="0" eaLnBrk="1" fontAlgn="auto" latinLnBrk="0" hangingPunct="1">
                <a:lnSpc>
                  <a:spcPts val="196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9" name="Picture 8" descr="A diagram of a ph&#10;&#10;Description automatically generated">
            <a:extLst>
              <a:ext uri="{FF2B5EF4-FFF2-40B4-BE49-F238E27FC236}">
                <a16:creationId xmlns:a16="http://schemas.microsoft.com/office/drawing/2014/main" id="{4FEF831F-1632-544D-DC74-6642C15483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628" y="468351"/>
            <a:ext cx="3731037" cy="2966534"/>
          </a:xfrm>
          <a:prstGeom prst="rect">
            <a:avLst/>
          </a:prstGeom>
        </p:spPr>
      </p:pic>
      <p:pic>
        <p:nvPicPr>
          <p:cNvPr id="15" name="Picture 14" descr="A diagram of sulphur&#10;&#10;Description automatically generated">
            <a:extLst>
              <a:ext uri="{FF2B5EF4-FFF2-40B4-BE49-F238E27FC236}">
                <a16:creationId xmlns:a16="http://schemas.microsoft.com/office/drawing/2014/main" id="{BC978E05-F20A-CC82-592F-8780498C4E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0481" y="468351"/>
            <a:ext cx="3731037" cy="2966534"/>
          </a:xfrm>
          <a:prstGeom prst="rect">
            <a:avLst/>
          </a:prstGeom>
        </p:spPr>
      </p:pic>
      <p:pic>
        <p:nvPicPr>
          <p:cNvPr id="21" name="Picture 20" descr="A diagram of a graph&#10;&#10;Description automatically generated">
            <a:extLst>
              <a:ext uri="{FF2B5EF4-FFF2-40B4-BE49-F238E27FC236}">
                <a16:creationId xmlns:a16="http://schemas.microsoft.com/office/drawing/2014/main" id="{5BB34722-A5A0-65A4-0C50-3E681C7FB5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0336" y="468351"/>
            <a:ext cx="3731037" cy="2966534"/>
          </a:xfrm>
          <a:prstGeom prst="rect">
            <a:avLst/>
          </a:prstGeom>
        </p:spPr>
      </p:pic>
      <p:pic>
        <p:nvPicPr>
          <p:cNvPr id="23" name="Picture 22" descr="A graph of a ph diagram&#10;&#10;Description automatically generated with medium confidence">
            <a:extLst>
              <a:ext uri="{FF2B5EF4-FFF2-40B4-BE49-F238E27FC236}">
                <a16:creationId xmlns:a16="http://schemas.microsoft.com/office/drawing/2014/main" id="{F390BEB2-37AB-BE88-71AE-D6BB68EA22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5643" y="3394410"/>
            <a:ext cx="3726019" cy="2962544"/>
          </a:xfrm>
          <a:prstGeom prst="rect">
            <a:avLst/>
          </a:prstGeom>
        </p:spPr>
      </p:pic>
      <p:pic>
        <p:nvPicPr>
          <p:cNvPr id="25" name="Picture 24" descr="A graph of a number of sulphates&#10;&#10;Description automatically generated">
            <a:extLst>
              <a:ext uri="{FF2B5EF4-FFF2-40B4-BE49-F238E27FC236}">
                <a16:creationId xmlns:a16="http://schemas.microsoft.com/office/drawing/2014/main" id="{04831E0B-D7C5-0E33-0902-D2C3B7D63E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30481" y="3589311"/>
            <a:ext cx="3726018" cy="2763636"/>
          </a:xfrm>
          <a:prstGeom prst="rect">
            <a:avLst/>
          </a:prstGeom>
        </p:spPr>
      </p:pic>
      <p:pic>
        <p:nvPicPr>
          <p:cNvPr id="27" name="Picture 26" descr="A graph of a graph&#10;&#10;Description automatically generated">
            <a:extLst>
              <a:ext uri="{FF2B5EF4-FFF2-40B4-BE49-F238E27FC236}">
                <a16:creationId xmlns:a16="http://schemas.microsoft.com/office/drawing/2014/main" id="{02CB1B26-1A2C-E45A-4DA0-D74C704957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15317" y="3597326"/>
            <a:ext cx="3726017" cy="27636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09479D1-D0F8-BDCB-169D-E8C1D0BFE70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15315" y="3153110"/>
            <a:ext cx="3726017" cy="482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34FC1FA-82F8-D1FB-AF06-252AE9628BC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7054" y="3114440"/>
            <a:ext cx="3726019" cy="4826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6CB0956-0EDD-4479-94C7-8EC45403CE6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21891" y="3161882"/>
            <a:ext cx="3734608" cy="4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1531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4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08897" y="214421"/>
            <a:ext cx="12609794" cy="31750"/>
            <a:chOff x="0" y="0"/>
            <a:chExt cx="4981647" cy="1254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981647" cy="12543"/>
            </a:xfrm>
            <a:custGeom>
              <a:avLst/>
              <a:gdLst/>
              <a:ahLst/>
              <a:cxnLst/>
              <a:rect l="l" t="t" r="r" b="b"/>
              <a:pathLst>
                <a:path w="4981647" h="12543">
                  <a:moveTo>
                    <a:pt x="0" y="0"/>
                  </a:moveTo>
                  <a:lnTo>
                    <a:pt x="4981647" y="0"/>
                  </a:lnTo>
                  <a:lnTo>
                    <a:pt x="4981647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923030"/>
            </a:solidFill>
          </p:spPr>
          <p:txBody>
            <a:bodyPr/>
            <a:lstStyle/>
            <a:p>
              <a:pPr marL="0" marR="0" lvl="0" indent="0" algn="l" defTabSz="6096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981647" cy="50643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marL="0" marR="0" lvl="0" indent="0" algn="ctr" defTabSz="609630" rtl="0" eaLnBrk="1" fontAlgn="auto" latinLnBrk="0" hangingPunct="1">
                <a:lnSpc>
                  <a:spcPts val="196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208897" y="6611830"/>
            <a:ext cx="12609794" cy="31750"/>
            <a:chOff x="0" y="0"/>
            <a:chExt cx="4981647" cy="1254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981647" cy="12543"/>
            </a:xfrm>
            <a:custGeom>
              <a:avLst/>
              <a:gdLst/>
              <a:ahLst/>
              <a:cxnLst/>
              <a:rect l="l" t="t" r="r" b="b"/>
              <a:pathLst>
                <a:path w="4981647" h="12543">
                  <a:moveTo>
                    <a:pt x="0" y="0"/>
                  </a:moveTo>
                  <a:lnTo>
                    <a:pt x="4981647" y="0"/>
                  </a:lnTo>
                  <a:lnTo>
                    <a:pt x="4981647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923030"/>
            </a:solidFill>
          </p:spPr>
          <p:txBody>
            <a:bodyPr/>
            <a:lstStyle/>
            <a:p>
              <a:pPr marL="0" marR="0" lvl="0" indent="0" algn="l" defTabSz="6096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981647" cy="50643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marL="0" marR="0" lvl="0" indent="0" algn="ctr" defTabSz="609630" rtl="0" eaLnBrk="1" fontAlgn="auto" latinLnBrk="0" hangingPunct="1">
                <a:lnSpc>
                  <a:spcPts val="196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8" name="Picture 7" descr="A diagram of a sugar level&#10;&#10;Description automatically generated">
            <a:extLst>
              <a:ext uri="{FF2B5EF4-FFF2-40B4-BE49-F238E27FC236}">
                <a16:creationId xmlns:a16="http://schemas.microsoft.com/office/drawing/2014/main" id="{A8CBF32B-068B-8E09-1BB5-B57C38D86F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610" y="462466"/>
            <a:ext cx="3731037" cy="2966534"/>
          </a:xfrm>
          <a:prstGeom prst="rect">
            <a:avLst/>
          </a:prstGeom>
        </p:spPr>
      </p:pic>
      <p:pic>
        <p:nvPicPr>
          <p:cNvPr id="9" name="Picture 8" descr="A graph of a graph with a red line&#10;&#10;Description automatically generated with medium confidence">
            <a:extLst>
              <a:ext uri="{FF2B5EF4-FFF2-40B4-BE49-F238E27FC236}">
                <a16:creationId xmlns:a16="http://schemas.microsoft.com/office/drawing/2014/main" id="{68D6945A-94C9-E7CB-6AB5-B2B9995185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0481" y="462466"/>
            <a:ext cx="3731037" cy="2966534"/>
          </a:xfrm>
          <a:prstGeom prst="rect">
            <a:avLst/>
          </a:prstGeom>
        </p:spPr>
      </p:pic>
      <p:pic>
        <p:nvPicPr>
          <p:cNvPr id="11" name="Picture 10" descr="A diagram of a red rectangle&#10;&#10;Description automatically generated">
            <a:extLst>
              <a:ext uri="{FF2B5EF4-FFF2-40B4-BE49-F238E27FC236}">
                <a16:creationId xmlns:a16="http://schemas.microsoft.com/office/drawing/2014/main" id="{8DDBAAA6-F747-24E1-632D-51F4EA2D33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4351" y="462466"/>
            <a:ext cx="3731037" cy="2966534"/>
          </a:xfrm>
          <a:prstGeom prst="rect">
            <a:avLst/>
          </a:prstGeom>
        </p:spPr>
      </p:pic>
      <p:pic>
        <p:nvPicPr>
          <p:cNvPr id="14" name="Picture 13" descr="A graph of a sugar level&#10;&#10;Description automatically generated">
            <a:extLst>
              <a:ext uri="{FF2B5EF4-FFF2-40B4-BE49-F238E27FC236}">
                <a16:creationId xmlns:a16="http://schemas.microsoft.com/office/drawing/2014/main" id="{05FBF636-849C-78D3-FC50-1D18390957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946" y="3687177"/>
            <a:ext cx="3723701" cy="2688414"/>
          </a:xfrm>
          <a:prstGeom prst="rect">
            <a:avLst/>
          </a:prstGeom>
        </p:spPr>
      </p:pic>
      <p:pic>
        <p:nvPicPr>
          <p:cNvPr id="17" name="Picture 16" descr="A graph of a number of green and blue bars&#10;&#10;Description automatically generated">
            <a:extLst>
              <a:ext uri="{FF2B5EF4-FFF2-40B4-BE49-F238E27FC236}">
                <a16:creationId xmlns:a16="http://schemas.microsoft.com/office/drawing/2014/main" id="{08B773C4-FF7D-73FE-9846-46AB55C095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30481" y="3708855"/>
            <a:ext cx="3731037" cy="2688414"/>
          </a:xfrm>
          <a:prstGeom prst="rect">
            <a:avLst/>
          </a:prstGeom>
        </p:spPr>
      </p:pic>
      <p:pic>
        <p:nvPicPr>
          <p:cNvPr id="20" name="Picture 19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1E9E2CEB-E5E0-08B4-8B04-01B924EDE6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44350" y="3687177"/>
            <a:ext cx="3731037" cy="26884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B4E3F81-95BA-0E14-EDCB-4F06EE81ABD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3946" y="3226255"/>
            <a:ext cx="3723701" cy="4826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059DE13-146A-C06F-8E7F-EDF920ECBD4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44350" y="3204577"/>
            <a:ext cx="3731037" cy="4826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DE18CF8-054E-2387-A131-0A4C26EC410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30480" y="3217487"/>
            <a:ext cx="3731037" cy="4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0751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4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08897" y="214421"/>
            <a:ext cx="12609794" cy="31750"/>
            <a:chOff x="0" y="0"/>
            <a:chExt cx="4981647" cy="1254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981647" cy="12543"/>
            </a:xfrm>
            <a:custGeom>
              <a:avLst/>
              <a:gdLst/>
              <a:ahLst/>
              <a:cxnLst/>
              <a:rect l="l" t="t" r="r" b="b"/>
              <a:pathLst>
                <a:path w="4981647" h="12543">
                  <a:moveTo>
                    <a:pt x="0" y="0"/>
                  </a:moveTo>
                  <a:lnTo>
                    <a:pt x="4981647" y="0"/>
                  </a:lnTo>
                  <a:lnTo>
                    <a:pt x="4981647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923030"/>
            </a:solidFill>
          </p:spPr>
          <p:txBody>
            <a:bodyPr/>
            <a:lstStyle/>
            <a:p>
              <a:pPr marL="0" marR="0" lvl="0" indent="0" algn="l" defTabSz="6096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981647" cy="50643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marL="0" marR="0" lvl="0" indent="0" algn="ctr" defTabSz="609630" rtl="0" eaLnBrk="1" fontAlgn="auto" latinLnBrk="0" hangingPunct="1">
                <a:lnSpc>
                  <a:spcPts val="196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208897" y="6611830"/>
            <a:ext cx="12609794" cy="31750"/>
            <a:chOff x="0" y="0"/>
            <a:chExt cx="4981647" cy="1254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981647" cy="12543"/>
            </a:xfrm>
            <a:custGeom>
              <a:avLst/>
              <a:gdLst/>
              <a:ahLst/>
              <a:cxnLst/>
              <a:rect l="l" t="t" r="r" b="b"/>
              <a:pathLst>
                <a:path w="4981647" h="12543">
                  <a:moveTo>
                    <a:pt x="0" y="0"/>
                  </a:moveTo>
                  <a:lnTo>
                    <a:pt x="4981647" y="0"/>
                  </a:lnTo>
                  <a:lnTo>
                    <a:pt x="4981647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923030"/>
            </a:solidFill>
          </p:spPr>
          <p:txBody>
            <a:bodyPr/>
            <a:lstStyle/>
            <a:p>
              <a:pPr marL="0" marR="0" lvl="0" indent="0" algn="l" defTabSz="6096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981647" cy="50643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marL="0" marR="0" lvl="0" indent="0" algn="ctr" defTabSz="609630" rtl="0" eaLnBrk="1" fontAlgn="auto" latinLnBrk="0" hangingPunct="1">
                <a:lnSpc>
                  <a:spcPts val="196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10" name="Picture 9" descr="A diagram of chlorides&#10;&#10;Description automatically generated">
            <a:extLst>
              <a:ext uri="{FF2B5EF4-FFF2-40B4-BE49-F238E27FC236}">
                <a16:creationId xmlns:a16="http://schemas.microsoft.com/office/drawing/2014/main" id="{7170BFCD-C0A8-ABE5-243E-37BC762B41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957" y="444125"/>
            <a:ext cx="3625850" cy="2882900"/>
          </a:xfrm>
          <a:prstGeom prst="rect">
            <a:avLst/>
          </a:prstGeom>
        </p:spPr>
      </p:pic>
      <p:pic>
        <p:nvPicPr>
          <p:cNvPr id="12" name="Picture 11" descr="A diagram of a diagram&#10;&#10;Description automatically generated">
            <a:extLst>
              <a:ext uri="{FF2B5EF4-FFF2-40B4-BE49-F238E27FC236}">
                <a16:creationId xmlns:a16="http://schemas.microsoft.com/office/drawing/2014/main" id="{F6D688B6-DA2F-3FC2-620D-58D02000E5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7406" y="444125"/>
            <a:ext cx="3625850" cy="2882900"/>
          </a:xfrm>
          <a:prstGeom prst="rect">
            <a:avLst/>
          </a:prstGeom>
        </p:spPr>
      </p:pic>
      <p:pic>
        <p:nvPicPr>
          <p:cNvPr id="14" name="Picture 13" descr="A graph of chlorides&#10;&#10;Description automatically generated">
            <a:extLst>
              <a:ext uri="{FF2B5EF4-FFF2-40B4-BE49-F238E27FC236}">
                <a16:creationId xmlns:a16="http://schemas.microsoft.com/office/drawing/2014/main" id="{BD1E66DB-A5E2-F3ED-52AE-4F6C2A803C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957" y="3479756"/>
            <a:ext cx="3625850" cy="2882900"/>
          </a:xfrm>
          <a:prstGeom prst="rect">
            <a:avLst/>
          </a:prstGeom>
        </p:spPr>
      </p:pic>
      <p:pic>
        <p:nvPicPr>
          <p:cNvPr id="16" name="Picture 15" descr="A graph of a number of citric acid&#10;&#10;Description automatically generated">
            <a:extLst>
              <a:ext uri="{FF2B5EF4-FFF2-40B4-BE49-F238E27FC236}">
                <a16:creationId xmlns:a16="http://schemas.microsoft.com/office/drawing/2014/main" id="{D3E77E6E-B6D2-736B-49D8-59AC5D8BBC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7406" y="3478305"/>
            <a:ext cx="3625850" cy="2882900"/>
          </a:xfrm>
          <a:prstGeom prst="rect">
            <a:avLst/>
          </a:prstGeom>
        </p:spPr>
      </p:pic>
      <p:pic>
        <p:nvPicPr>
          <p:cNvPr id="18" name="Picture 17" descr="A bar graph with red and blue squares&#10;&#10;Description automatically generated">
            <a:extLst>
              <a:ext uri="{FF2B5EF4-FFF2-40B4-BE49-F238E27FC236}">
                <a16:creationId xmlns:a16="http://schemas.microsoft.com/office/drawing/2014/main" id="{8EEEB759-9B1C-2DFB-3A26-28BC1EC1A9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95855" y="3478306"/>
            <a:ext cx="3357188" cy="2885802"/>
          </a:xfrm>
          <a:prstGeom prst="rect">
            <a:avLst/>
          </a:prstGeom>
        </p:spPr>
      </p:pic>
      <p:pic>
        <p:nvPicPr>
          <p:cNvPr id="20" name="Picture 19" descr="A bar graph with numbers and a number of bars&#10;&#10;Description automatically generated with medium confidence">
            <a:extLst>
              <a:ext uri="{FF2B5EF4-FFF2-40B4-BE49-F238E27FC236}">
                <a16:creationId xmlns:a16="http://schemas.microsoft.com/office/drawing/2014/main" id="{9145F0EF-D791-5C6F-8380-F852AA3C41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95855" y="444125"/>
            <a:ext cx="3357188" cy="28858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088345E-B58C-47E2-55DB-62CA4FD8102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17406" y="3082822"/>
            <a:ext cx="3625850" cy="4826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02B4181-7F1E-0AA5-E1E1-50DEA0E2FAF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8957" y="3085724"/>
            <a:ext cx="3625850" cy="4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3809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08897" y="214421"/>
            <a:ext cx="12609794" cy="31750"/>
            <a:chOff x="0" y="0"/>
            <a:chExt cx="4981647" cy="1254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981647" cy="12543"/>
            </a:xfrm>
            <a:custGeom>
              <a:avLst/>
              <a:gdLst/>
              <a:ahLst/>
              <a:cxnLst/>
              <a:rect l="l" t="t" r="r" b="b"/>
              <a:pathLst>
                <a:path w="4981647" h="12543">
                  <a:moveTo>
                    <a:pt x="0" y="0"/>
                  </a:moveTo>
                  <a:lnTo>
                    <a:pt x="4981647" y="0"/>
                  </a:lnTo>
                  <a:lnTo>
                    <a:pt x="4981647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923030"/>
            </a:solidFill>
          </p:spPr>
          <p:txBody>
            <a:bodyPr/>
            <a:lstStyle/>
            <a:p>
              <a:pPr defTabSz="609630"/>
              <a:endParaRPr lang="en-US" sz="1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981647" cy="50643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 defTabSz="609630">
                <a:lnSpc>
                  <a:spcPts val="1960"/>
                </a:lnSpc>
              </a:pPr>
              <a:endParaRPr sz="1200">
                <a:solidFill>
                  <a:prstClr val="black"/>
                </a:solidFill>
                <a:latin typeface="Calibri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208897" y="6611830"/>
            <a:ext cx="12609794" cy="31750"/>
            <a:chOff x="0" y="0"/>
            <a:chExt cx="4981647" cy="1254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981647" cy="12543"/>
            </a:xfrm>
            <a:custGeom>
              <a:avLst/>
              <a:gdLst/>
              <a:ahLst/>
              <a:cxnLst/>
              <a:rect l="l" t="t" r="r" b="b"/>
              <a:pathLst>
                <a:path w="4981647" h="12543">
                  <a:moveTo>
                    <a:pt x="0" y="0"/>
                  </a:moveTo>
                  <a:lnTo>
                    <a:pt x="4981647" y="0"/>
                  </a:lnTo>
                  <a:lnTo>
                    <a:pt x="4981647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923030"/>
            </a:solidFill>
          </p:spPr>
          <p:txBody>
            <a:bodyPr/>
            <a:lstStyle/>
            <a:p>
              <a:pPr defTabSz="609630"/>
              <a:endParaRPr lang="en-US" sz="1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981647" cy="50643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 defTabSz="609630">
                <a:lnSpc>
                  <a:spcPts val="1960"/>
                </a:lnSpc>
              </a:pPr>
              <a:endParaRPr sz="12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409763" y="246171"/>
            <a:ext cx="4974220" cy="8217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defTabSz="609630">
              <a:lnSpc>
                <a:spcPts val="6860"/>
              </a:lnSpc>
              <a:spcBef>
                <a:spcPct val="0"/>
              </a:spcBef>
            </a:pPr>
            <a:r>
              <a:rPr lang="en-US" sz="4667" dirty="0">
                <a:solidFill>
                  <a:srgbClr val="923030"/>
                </a:solidFill>
                <a:latin typeface="Cinzel Decorative"/>
              </a:rPr>
              <a:t>Removing Outliers</a:t>
            </a:r>
          </a:p>
        </p:txBody>
      </p:sp>
      <p:pic>
        <p:nvPicPr>
          <p:cNvPr id="24" name="Picture 23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F9249D1A-9652-5A83-71E4-808EF8F27A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763" y="1757079"/>
            <a:ext cx="7289800" cy="2425700"/>
          </a:xfrm>
          <a:prstGeom prst="rect">
            <a:avLst/>
          </a:prstGeom>
        </p:spPr>
      </p:pic>
      <p:sp>
        <p:nvSpPr>
          <p:cNvPr id="25" name="Freeform 29">
            <a:extLst>
              <a:ext uri="{FF2B5EF4-FFF2-40B4-BE49-F238E27FC236}">
                <a16:creationId xmlns:a16="http://schemas.microsoft.com/office/drawing/2014/main" id="{425F282C-AB49-E3A4-E3FD-839AD18FF46B}"/>
              </a:ext>
            </a:extLst>
          </p:cNvPr>
          <p:cNvSpPr/>
          <p:nvPr/>
        </p:nvSpPr>
        <p:spPr>
          <a:xfrm rot="4531127">
            <a:off x="7031272" y="3168707"/>
            <a:ext cx="2817362" cy="3108480"/>
          </a:xfrm>
          <a:custGeom>
            <a:avLst/>
            <a:gdLst/>
            <a:ahLst/>
            <a:cxnLst/>
            <a:rect l="l" t="t" r="r" b="b"/>
            <a:pathLst>
              <a:path w="1195448" h="1215195">
                <a:moveTo>
                  <a:pt x="0" y="0"/>
                </a:moveTo>
                <a:lnTo>
                  <a:pt x="1195448" y="0"/>
                </a:lnTo>
                <a:lnTo>
                  <a:pt x="1195448" y="1215195"/>
                </a:lnTo>
                <a:lnTo>
                  <a:pt x="0" y="121519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pPr defTabSz="609630"/>
            <a:endParaRPr lang="en-US" sz="120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26" name="Group 6">
            <a:extLst>
              <a:ext uri="{FF2B5EF4-FFF2-40B4-BE49-F238E27FC236}">
                <a16:creationId xmlns:a16="http://schemas.microsoft.com/office/drawing/2014/main" id="{E0CF234F-E50C-2190-D6F5-84DBCB183E7D}"/>
              </a:ext>
            </a:extLst>
          </p:cNvPr>
          <p:cNvGrpSpPr/>
          <p:nvPr/>
        </p:nvGrpSpPr>
        <p:grpSpPr>
          <a:xfrm rot="14744147">
            <a:off x="9643148" y="519002"/>
            <a:ext cx="1750550" cy="3764677"/>
            <a:chOff x="0" y="0"/>
            <a:chExt cx="3501100" cy="7529354"/>
          </a:xfrm>
        </p:grpSpPr>
        <p:pic>
          <p:nvPicPr>
            <p:cNvPr id="27" name="Picture 7">
              <a:extLst>
                <a:ext uri="{FF2B5EF4-FFF2-40B4-BE49-F238E27FC236}">
                  <a16:creationId xmlns:a16="http://schemas.microsoft.com/office/drawing/2014/main" id="{5B9972B3-456E-B88C-EBA8-ABE18865EF9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42160" t="1827" r="24525" b="2646"/>
            <a:stretch>
              <a:fillRect/>
            </a:stretch>
          </p:blipFill>
          <p:spPr>
            <a:xfrm>
              <a:off x="0" y="0"/>
              <a:ext cx="3501100" cy="75293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36376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4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08897" y="214421"/>
            <a:ext cx="12609794" cy="31750"/>
            <a:chOff x="0" y="0"/>
            <a:chExt cx="4981647" cy="1254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981647" cy="12543"/>
            </a:xfrm>
            <a:custGeom>
              <a:avLst/>
              <a:gdLst/>
              <a:ahLst/>
              <a:cxnLst/>
              <a:rect l="l" t="t" r="r" b="b"/>
              <a:pathLst>
                <a:path w="4981647" h="12543">
                  <a:moveTo>
                    <a:pt x="0" y="0"/>
                  </a:moveTo>
                  <a:lnTo>
                    <a:pt x="4981647" y="0"/>
                  </a:lnTo>
                  <a:lnTo>
                    <a:pt x="4981647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923030"/>
            </a:solidFill>
          </p:spPr>
          <p:txBody>
            <a:bodyPr/>
            <a:lstStyle/>
            <a:p>
              <a:pPr marL="0" marR="0" lvl="0" indent="0" algn="l" defTabSz="6096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981647" cy="50643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marL="0" marR="0" lvl="0" indent="0" algn="ctr" defTabSz="609630" rtl="0" eaLnBrk="1" fontAlgn="auto" latinLnBrk="0" hangingPunct="1">
                <a:lnSpc>
                  <a:spcPts val="196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208897" y="6611830"/>
            <a:ext cx="12609794" cy="31750"/>
            <a:chOff x="0" y="0"/>
            <a:chExt cx="4981647" cy="1254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981647" cy="12543"/>
            </a:xfrm>
            <a:custGeom>
              <a:avLst/>
              <a:gdLst/>
              <a:ahLst/>
              <a:cxnLst/>
              <a:rect l="l" t="t" r="r" b="b"/>
              <a:pathLst>
                <a:path w="4981647" h="12543">
                  <a:moveTo>
                    <a:pt x="0" y="0"/>
                  </a:moveTo>
                  <a:lnTo>
                    <a:pt x="4981647" y="0"/>
                  </a:lnTo>
                  <a:lnTo>
                    <a:pt x="4981647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923030"/>
            </a:solidFill>
          </p:spPr>
          <p:txBody>
            <a:bodyPr/>
            <a:lstStyle/>
            <a:p>
              <a:pPr marL="0" marR="0" lvl="0" indent="0" algn="l" defTabSz="6096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981647" cy="50643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marL="0" marR="0" lvl="0" indent="0" algn="ctr" defTabSz="609630" rtl="0" eaLnBrk="1" fontAlgn="auto" latinLnBrk="0" hangingPunct="1">
                <a:lnSpc>
                  <a:spcPts val="196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0" name="TextBox 3">
            <a:extLst>
              <a:ext uri="{FF2B5EF4-FFF2-40B4-BE49-F238E27FC236}">
                <a16:creationId xmlns:a16="http://schemas.microsoft.com/office/drawing/2014/main" id="{AAAD22F2-F3E0-5502-248D-66F7D97C4611}"/>
              </a:ext>
            </a:extLst>
          </p:cNvPr>
          <p:cNvSpPr txBox="1"/>
          <p:nvPr/>
        </p:nvSpPr>
        <p:spPr>
          <a:xfrm>
            <a:off x="4396194" y="117979"/>
            <a:ext cx="4837287" cy="821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609630">
              <a:lnSpc>
                <a:spcPts val="6860"/>
              </a:lnSpc>
              <a:spcBef>
                <a:spcPct val="0"/>
              </a:spcBef>
            </a:pPr>
            <a:r>
              <a:rPr lang="en-US" sz="4667" dirty="0">
                <a:solidFill>
                  <a:srgbClr val="923030"/>
                </a:solidFill>
                <a:latin typeface="Cinzel Decorative"/>
              </a:rPr>
              <a:t>Cleaned Data</a:t>
            </a:r>
          </a:p>
        </p:txBody>
      </p:sp>
      <p:pic>
        <p:nvPicPr>
          <p:cNvPr id="9" name="Picture 8" descr="A diagram of a red rectangle&#10;&#10;Description automatically generated">
            <a:extLst>
              <a:ext uri="{FF2B5EF4-FFF2-40B4-BE49-F238E27FC236}">
                <a16:creationId xmlns:a16="http://schemas.microsoft.com/office/drawing/2014/main" id="{1462118B-29DF-3051-AD94-4F0830DD00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621" y="3727534"/>
            <a:ext cx="3308875" cy="2636670"/>
          </a:xfrm>
          <a:prstGeom prst="rect">
            <a:avLst/>
          </a:prstGeom>
        </p:spPr>
      </p:pic>
      <p:pic>
        <p:nvPicPr>
          <p:cNvPr id="12" name="Picture 11" descr="A diagram of a red rectangle&#10;&#10;Description automatically generated">
            <a:extLst>
              <a:ext uri="{FF2B5EF4-FFF2-40B4-BE49-F238E27FC236}">
                <a16:creationId xmlns:a16="http://schemas.microsoft.com/office/drawing/2014/main" id="{C1D90D4A-B344-4F23-D119-B80572C162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3816" y="3719930"/>
            <a:ext cx="3308876" cy="2636670"/>
          </a:xfrm>
          <a:prstGeom prst="rect">
            <a:avLst/>
          </a:prstGeom>
        </p:spPr>
      </p:pic>
      <p:pic>
        <p:nvPicPr>
          <p:cNvPr id="14" name="Picture 13" descr="A diagram of a red rectangle&#10;&#10;Description automatically generated">
            <a:extLst>
              <a:ext uri="{FF2B5EF4-FFF2-40B4-BE49-F238E27FC236}">
                <a16:creationId xmlns:a16="http://schemas.microsoft.com/office/drawing/2014/main" id="{F8B2AB08-B1AC-49EB-EA08-4656C844CB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621" y="986818"/>
            <a:ext cx="3308875" cy="2636670"/>
          </a:xfrm>
          <a:prstGeom prst="rect">
            <a:avLst/>
          </a:prstGeom>
        </p:spPr>
      </p:pic>
      <p:pic>
        <p:nvPicPr>
          <p:cNvPr id="16" name="Picture 15" descr="A graph with red lines and a red rectangle&#10;&#10;Description automatically generated">
            <a:extLst>
              <a:ext uri="{FF2B5EF4-FFF2-40B4-BE49-F238E27FC236}">
                <a16:creationId xmlns:a16="http://schemas.microsoft.com/office/drawing/2014/main" id="{D4102B51-4825-F668-49D2-73786F9193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3816" y="986818"/>
            <a:ext cx="3308876" cy="2636670"/>
          </a:xfrm>
          <a:prstGeom prst="rect">
            <a:avLst/>
          </a:prstGeom>
        </p:spPr>
      </p:pic>
      <p:pic>
        <p:nvPicPr>
          <p:cNvPr id="18" name="Picture 17" descr="A graph of a graph with a red and black line&#10;&#10;Description automatically generated with medium confidence">
            <a:extLst>
              <a:ext uri="{FF2B5EF4-FFF2-40B4-BE49-F238E27FC236}">
                <a16:creationId xmlns:a16="http://schemas.microsoft.com/office/drawing/2014/main" id="{817ABA06-23B8-FC42-717A-428F8E47F4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93012" y="3727534"/>
            <a:ext cx="3308875" cy="2636670"/>
          </a:xfrm>
          <a:prstGeom prst="rect">
            <a:avLst/>
          </a:prstGeom>
        </p:spPr>
      </p:pic>
      <p:pic>
        <p:nvPicPr>
          <p:cNvPr id="20" name="Picture 19" descr="A diagram of a red rectangle&#10;&#10;Description automatically generated">
            <a:extLst>
              <a:ext uri="{FF2B5EF4-FFF2-40B4-BE49-F238E27FC236}">
                <a16:creationId xmlns:a16="http://schemas.microsoft.com/office/drawing/2014/main" id="{80323A2F-D1DF-22D2-EEE1-2FF41015AC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93012" y="986818"/>
            <a:ext cx="3308876" cy="2636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1167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4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08897" y="214421"/>
            <a:ext cx="12609794" cy="31750"/>
            <a:chOff x="0" y="0"/>
            <a:chExt cx="4981647" cy="1254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981647" cy="12543"/>
            </a:xfrm>
            <a:custGeom>
              <a:avLst/>
              <a:gdLst/>
              <a:ahLst/>
              <a:cxnLst/>
              <a:rect l="l" t="t" r="r" b="b"/>
              <a:pathLst>
                <a:path w="4981647" h="12543">
                  <a:moveTo>
                    <a:pt x="0" y="0"/>
                  </a:moveTo>
                  <a:lnTo>
                    <a:pt x="4981647" y="0"/>
                  </a:lnTo>
                  <a:lnTo>
                    <a:pt x="4981647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923030"/>
            </a:solidFill>
          </p:spPr>
          <p:txBody>
            <a:bodyPr/>
            <a:lstStyle/>
            <a:p>
              <a:pPr marL="0" marR="0" lvl="0" indent="0" algn="l" defTabSz="6096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981647" cy="50643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marL="0" marR="0" lvl="0" indent="0" algn="ctr" defTabSz="609630" rtl="0" eaLnBrk="1" fontAlgn="auto" latinLnBrk="0" hangingPunct="1">
                <a:lnSpc>
                  <a:spcPts val="196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208897" y="6611830"/>
            <a:ext cx="12609794" cy="31750"/>
            <a:chOff x="0" y="0"/>
            <a:chExt cx="4981647" cy="1254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981647" cy="12543"/>
            </a:xfrm>
            <a:custGeom>
              <a:avLst/>
              <a:gdLst/>
              <a:ahLst/>
              <a:cxnLst/>
              <a:rect l="l" t="t" r="r" b="b"/>
              <a:pathLst>
                <a:path w="4981647" h="12543">
                  <a:moveTo>
                    <a:pt x="0" y="0"/>
                  </a:moveTo>
                  <a:lnTo>
                    <a:pt x="4981647" y="0"/>
                  </a:lnTo>
                  <a:lnTo>
                    <a:pt x="4981647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923030"/>
            </a:solidFill>
          </p:spPr>
          <p:txBody>
            <a:bodyPr/>
            <a:lstStyle/>
            <a:p>
              <a:pPr marL="0" marR="0" lvl="0" indent="0" algn="l" defTabSz="6096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981647" cy="50643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marL="0" marR="0" lvl="0" indent="0" algn="ctr" defTabSz="609630" rtl="0" eaLnBrk="1" fontAlgn="auto" latinLnBrk="0" hangingPunct="1">
                <a:lnSpc>
                  <a:spcPts val="196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57" name="Picture 56" descr="A diagram of alcohol&#10;&#10;Description automatically generated">
            <a:extLst>
              <a:ext uri="{FF2B5EF4-FFF2-40B4-BE49-F238E27FC236}">
                <a16:creationId xmlns:a16="http://schemas.microsoft.com/office/drawing/2014/main" id="{B20427A3-669D-81DF-E473-C499BDA69D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592" y="1119296"/>
            <a:ext cx="3351861" cy="2670923"/>
          </a:xfrm>
          <a:prstGeom prst="rect">
            <a:avLst/>
          </a:prstGeom>
        </p:spPr>
      </p:pic>
      <p:pic>
        <p:nvPicPr>
          <p:cNvPr id="59" name="Picture 58" descr="A diagram of chlorides&#10;&#10;Description automatically generated">
            <a:extLst>
              <a:ext uri="{FF2B5EF4-FFF2-40B4-BE49-F238E27FC236}">
                <a16:creationId xmlns:a16="http://schemas.microsoft.com/office/drawing/2014/main" id="{81CA3DD2-748B-F463-30F3-E29D5EF681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593" y="3911148"/>
            <a:ext cx="3351860" cy="2670922"/>
          </a:xfrm>
          <a:prstGeom prst="rect">
            <a:avLst/>
          </a:prstGeom>
        </p:spPr>
      </p:pic>
      <p:pic>
        <p:nvPicPr>
          <p:cNvPr id="61" name="Picture 60" descr="A diagram of a diagram&#10;&#10;Description automatically generated">
            <a:extLst>
              <a:ext uri="{FF2B5EF4-FFF2-40B4-BE49-F238E27FC236}">
                <a16:creationId xmlns:a16="http://schemas.microsoft.com/office/drawing/2014/main" id="{82250661-7EF9-839C-94D5-EDC6A893CF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2947" y="1098685"/>
            <a:ext cx="3351861" cy="2670923"/>
          </a:xfrm>
          <a:prstGeom prst="rect">
            <a:avLst/>
          </a:prstGeom>
        </p:spPr>
      </p:pic>
      <p:pic>
        <p:nvPicPr>
          <p:cNvPr id="63" name="Picture 62" descr="A diagram of a rectangular object with a red rectangle&#10;&#10;Description automatically generated">
            <a:extLst>
              <a:ext uri="{FF2B5EF4-FFF2-40B4-BE49-F238E27FC236}">
                <a16:creationId xmlns:a16="http://schemas.microsoft.com/office/drawing/2014/main" id="{42F6F20D-88F1-9C5C-BAD0-0B09617418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2946" y="3911148"/>
            <a:ext cx="3351859" cy="2670921"/>
          </a:xfrm>
          <a:prstGeom prst="rect">
            <a:avLst/>
          </a:prstGeom>
        </p:spPr>
      </p:pic>
      <p:pic>
        <p:nvPicPr>
          <p:cNvPr id="65" name="Picture 64" descr="A diagram of a red rectangle&#10;&#10;Description automatically generated">
            <a:extLst>
              <a:ext uri="{FF2B5EF4-FFF2-40B4-BE49-F238E27FC236}">
                <a16:creationId xmlns:a16="http://schemas.microsoft.com/office/drawing/2014/main" id="{CF85F1F7-86C1-C38F-112E-4CCC1A042D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50302" y="1119296"/>
            <a:ext cx="3042768" cy="2424623"/>
          </a:xfrm>
          <a:prstGeom prst="rect">
            <a:avLst/>
          </a:prstGeom>
        </p:spPr>
      </p:pic>
      <p:sp>
        <p:nvSpPr>
          <p:cNvPr id="66" name="TextBox 3">
            <a:extLst>
              <a:ext uri="{FF2B5EF4-FFF2-40B4-BE49-F238E27FC236}">
                <a16:creationId xmlns:a16="http://schemas.microsoft.com/office/drawing/2014/main" id="{69B6605A-554F-E3F8-885E-08EA110A7146}"/>
              </a:ext>
            </a:extLst>
          </p:cNvPr>
          <p:cNvSpPr txBox="1"/>
          <p:nvPr/>
        </p:nvSpPr>
        <p:spPr>
          <a:xfrm>
            <a:off x="4432946" y="226826"/>
            <a:ext cx="4837287" cy="821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609630">
              <a:lnSpc>
                <a:spcPts val="6860"/>
              </a:lnSpc>
              <a:spcBef>
                <a:spcPct val="0"/>
              </a:spcBef>
            </a:pPr>
            <a:r>
              <a:rPr lang="en-US" sz="4667" dirty="0">
                <a:solidFill>
                  <a:srgbClr val="923030"/>
                </a:solidFill>
                <a:latin typeface="Cinzel Decorative"/>
              </a:rPr>
              <a:t>Cleaned Data</a:t>
            </a:r>
          </a:p>
        </p:txBody>
      </p:sp>
    </p:spTree>
    <p:extLst>
      <p:ext uri="{BB962C8B-B14F-4D97-AF65-F5344CB8AC3E}">
        <p14:creationId xmlns:p14="http://schemas.microsoft.com/office/powerpoint/2010/main" val="19061142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4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08897" y="214421"/>
            <a:ext cx="12609794" cy="31750"/>
            <a:chOff x="0" y="0"/>
            <a:chExt cx="4981647" cy="1254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981647" cy="12543"/>
            </a:xfrm>
            <a:custGeom>
              <a:avLst/>
              <a:gdLst/>
              <a:ahLst/>
              <a:cxnLst/>
              <a:rect l="l" t="t" r="r" b="b"/>
              <a:pathLst>
                <a:path w="4981647" h="12543">
                  <a:moveTo>
                    <a:pt x="0" y="0"/>
                  </a:moveTo>
                  <a:lnTo>
                    <a:pt x="4981647" y="0"/>
                  </a:lnTo>
                  <a:lnTo>
                    <a:pt x="4981647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923030"/>
            </a:solidFill>
          </p:spPr>
          <p:txBody>
            <a:bodyPr/>
            <a:lstStyle/>
            <a:p>
              <a:pPr marL="0" marR="0" lvl="0" indent="0" algn="l" defTabSz="6096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981647" cy="50643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marL="0" marR="0" lvl="0" indent="0" algn="ctr" defTabSz="609630" rtl="0" eaLnBrk="1" fontAlgn="auto" latinLnBrk="0" hangingPunct="1">
                <a:lnSpc>
                  <a:spcPts val="196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208897" y="6611830"/>
            <a:ext cx="12609794" cy="31750"/>
            <a:chOff x="0" y="0"/>
            <a:chExt cx="4981647" cy="1254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981647" cy="12543"/>
            </a:xfrm>
            <a:custGeom>
              <a:avLst/>
              <a:gdLst/>
              <a:ahLst/>
              <a:cxnLst/>
              <a:rect l="l" t="t" r="r" b="b"/>
              <a:pathLst>
                <a:path w="4981647" h="12543">
                  <a:moveTo>
                    <a:pt x="0" y="0"/>
                  </a:moveTo>
                  <a:lnTo>
                    <a:pt x="4981647" y="0"/>
                  </a:lnTo>
                  <a:lnTo>
                    <a:pt x="4981647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923030"/>
            </a:solidFill>
          </p:spPr>
          <p:txBody>
            <a:bodyPr/>
            <a:lstStyle/>
            <a:p>
              <a:pPr marL="0" marR="0" lvl="0" indent="0" algn="l" defTabSz="6096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981647" cy="50643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marL="0" marR="0" lvl="0" indent="0" algn="ctr" defTabSz="609630" rtl="0" eaLnBrk="1" fontAlgn="auto" latinLnBrk="0" hangingPunct="1">
                <a:lnSpc>
                  <a:spcPts val="196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15" name="Picture 14" descr="A diagram of different types of substances&#10;&#10;Description automatically generated">
            <a:extLst>
              <a:ext uri="{FF2B5EF4-FFF2-40B4-BE49-F238E27FC236}">
                <a16:creationId xmlns:a16="http://schemas.microsoft.com/office/drawing/2014/main" id="{514E0F3C-C115-8B3A-98AF-95CAA3E72B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712" y="2085583"/>
            <a:ext cx="5073358" cy="4332252"/>
          </a:xfrm>
          <a:prstGeom prst="rect">
            <a:avLst/>
          </a:prstGeom>
        </p:spPr>
      </p:pic>
      <p:sp>
        <p:nvSpPr>
          <p:cNvPr id="9" name="TextBox 3">
            <a:extLst>
              <a:ext uri="{FF2B5EF4-FFF2-40B4-BE49-F238E27FC236}">
                <a16:creationId xmlns:a16="http://schemas.microsoft.com/office/drawing/2014/main" id="{FA208004-C9C7-1E60-BF15-15D76A0BE37A}"/>
              </a:ext>
            </a:extLst>
          </p:cNvPr>
          <p:cNvSpPr txBox="1"/>
          <p:nvPr/>
        </p:nvSpPr>
        <p:spPr>
          <a:xfrm>
            <a:off x="4616890" y="506753"/>
            <a:ext cx="4837287" cy="821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609630">
              <a:lnSpc>
                <a:spcPts val="6860"/>
              </a:lnSpc>
              <a:spcBef>
                <a:spcPct val="0"/>
              </a:spcBef>
            </a:pPr>
            <a:r>
              <a:rPr lang="en-US" sz="4667" dirty="0">
                <a:solidFill>
                  <a:srgbClr val="923030"/>
                </a:solidFill>
                <a:latin typeface="Cinzel Decorative"/>
              </a:rPr>
              <a:t>Correlation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67D9037-1D56-9C6E-EDA0-3BF2D29AF3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5895" y="1327669"/>
            <a:ext cx="4724400" cy="4826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61BD763-7514-A2D7-3A7D-A93B814795E6}"/>
              </a:ext>
            </a:extLst>
          </p:cNvPr>
          <p:cNvSpPr txBox="1"/>
          <p:nvPr/>
        </p:nvSpPr>
        <p:spPr>
          <a:xfrm>
            <a:off x="6397030" y="2022150"/>
            <a:ext cx="57028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i="0" u="none" strike="noStrike" dirty="0">
                <a:solidFill>
                  <a:srgbClr val="3C4043"/>
                </a:solidFill>
                <a:effectLst/>
                <a:latin typeface="Inter"/>
              </a:rPr>
              <a:t>As the heatmap suggests, alcohol has the strongest positive correlation with wine quality. Followed by citric acid and sulphates. </a:t>
            </a:r>
            <a:endParaRPr lang="en-US" sz="20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45B4E15-B8AF-8F32-FC17-4AD6B27D9F9A}"/>
              </a:ext>
            </a:extLst>
          </p:cNvPr>
          <p:cNvSpPr txBox="1"/>
          <p:nvPr/>
        </p:nvSpPr>
        <p:spPr>
          <a:xfrm>
            <a:off x="6397030" y="3495883"/>
            <a:ext cx="55499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Residual sugar does not correlate with wine quality.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AFA9EA1-7F9D-AEEA-5092-2E851F43C1CE}"/>
              </a:ext>
            </a:extLst>
          </p:cNvPr>
          <p:cNvSpPr txBox="1"/>
          <p:nvPr/>
        </p:nvSpPr>
        <p:spPr>
          <a:xfrm>
            <a:off x="6397030" y="4491153"/>
            <a:ext cx="57028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Volatile acidity has the strongest Negative correlation with wine quality. Followed by total sulfur dioxide and density.</a:t>
            </a:r>
          </a:p>
        </p:txBody>
      </p:sp>
    </p:spTree>
    <p:extLst>
      <p:ext uri="{BB962C8B-B14F-4D97-AF65-F5344CB8AC3E}">
        <p14:creationId xmlns:p14="http://schemas.microsoft.com/office/powerpoint/2010/main" val="35889304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767516" y="4263532"/>
            <a:ext cx="2209537" cy="2355205"/>
          </a:xfrm>
          <a:custGeom>
            <a:avLst/>
            <a:gdLst/>
            <a:ahLst/>
            <a:cxnLst/>
            <a:rect l="l" t="t" r="r" b="b"/>
            <a:pathLst>
              <a:path w="3314306" h="3532808">
                <a:moveTo>
                  <a:pt x="0" y="0"/>
                </a:moveTo>
                <a:lnTo>
                  <a:pt x="3314307" y="0"/>
                </a:lnTo>
                <a:lnTo>
                  <a:pt x="3314307" y="3532808"/>
                </a:lnTo>
                <a:lnTo>
                  <a:pt x="0" y="35328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b="-66057"/>
            </a:stretch>
          </a:blipFill>
        </p:spPr>
        <p:txBody>
          <a:bodyPr/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Freeform 3"/>
          <p:cNvSpPr/>
          <p:nvPr/>
        </p:nvSpPr>
        <p:spPr>
          <a:xfrm flipH="1">
            <a:off x="-927804" y="729680"/>
            <a:ext cx="5410200" cy="2407539"/>
          </a:xfrm>
          <a:custGeom>
            <a:avLst/>
            <a:gdLst/>
            <a:ahLst/>
            <a:cxnLst/>
            <a:rect l="l" t="t" r="r" b="b"/>
            <a:pathLst>
              <a:path w="8115300" h="3611308">
                <a:moveTo>
                  <a:pt x="8115300" y="0"/>
                </a:moveTo>
                <a:lnTo>
                  <a:pt x="0" y="0"/>
                </a:lnTo>
                <a:lnTo>
                  <a:pt x="0" y="3611308"/>
                </a:lnTo>
                <a:lnTo>
                  <a:pt x="8115300" y="3611308"/>
                </a:lnTo>
                <a:lnTo>
                  <a:pt x="811530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450129" y="2271358"/>
            <a:ext cx="1647167" cy="4174847"/>
          </a:xfrm>
          <a:custGeom>
            <a:avLst/>
            <a:gdLst/>
            <a:ahLst/>
            <a:cxnLst/>
            <a:rect l="l" t="t" r="r" b="b"/>
            <a:pathLst>
              <a:path w="2470750" h="6262270">
                <a:moveTo>
                  <a:pt x="0" y="0"/>
                </a:moveTo>
                <a:lnTo>
                  <a:pt x="2470750" y="0"/>
                </a:lnTo>
                <a:lnTo>
                  <a:pt x="2470750" y="6262270"/>
                </a:lnTo>
                <a:lnTo>
                  <a:pt x="0" y="626227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Freeform 6"/>
          <p:cNvSpPr/>
          <p:nvPr/>
        </p:nvSpPr>
        <p:spPr>
          <a:xfrm rot="-3518141">
            <a:off x="9492639" y="-486966"/>
            <a:ext cx="1457467" cy="5808747"/>
          </a:xfrm>
          <a:custGeom>
            <a:avLst/>
            <a:gdLst/>
            <a:ahLst/>
            <a:cxnLst/>
            <a:rect l="l" t="t" r="r" b="b"/>
            <a:pathLst>
              <a:path w="2186201" h="8713121">
                <a:moveTo>
                  <a:pt x="0" y="0"/>
                </a:moveTo>
                <a:lnTo>
                  <a:pt x="2186202" y="0"/>
                </a:lnTo>
                <a:lnTo>
                  <a:pt x="2186202" y="8713121"/>
                </a:lnTo>
                <a:lnTo>
                  <a:pt x="0" y="871312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7" name="Group 7"/>
          <p:cNvGrpSpPr/>
          <p:nvPr/>
        </p:nvGrpSpPr>
        <p:grpSpPr>
          <a:xfrm>
            <a:off x="-208897" y="214421"/>
            <a:ext cx="12609794" cy="31750"/>
            <a:chOff x="0" y="0"/>
            <a:chExt cx="4981647" cy="1254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981647" cy="12543"/>
            </a:xfrm>
            <a:custGeom>
              <a:avLst/>
              <a:gdLst/>
              <a:ahLst/>
              <a:cxnLst/>
              <a:rect l="l" t="t" r="r" b="b"/>
              <a:pathLst>
                <a:path w="4981647" h="12543">
                  <a:moveTo>
                    <a:pt x="0" y="0"/>
                  </a:moveTo>
                  <a:lnTo>
                    <a:pt x="4981647" y="0"/>
                  </a:lnTo>
                  <a:lnTo>
                    <a:pt x="4981647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FDF5E5"/>
            </a:solidFill>
          </p:spPr>
          <p:txBody>
            <a:bodyPr/>
            <a:lstStyle/>
            <a:p>
              <a:pPr marL="0" marR="0" lvl="0" indent="0" algn="l" defTabSz="6096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4981647" cy="50643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marL="0" marR="0" lvl="0" indent="0" algn="ctr" defTabSz="609630" rtl="0" eaLnBrk="1" fontAlgn="auto" latinLnBrk="0" hangingPunct="1">
                <a:lnSpc>
                  <a:spcPts val="196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-208897" y="6611830"/>
            <a:ext cx="12609794" cy="31750"/>
            <a:chOff x="0" y="0"/>
            <a:chExt cx="4981647" cy="1254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981647" cy="12543"/>
            </a:xfrm>
            <a:custGeom>
              <a:avLst/>
              <a:gdLst/>
              <a:ahLst/>
              <a:cxnLst/>
              <a:rect l="l" t="t" r="r" b="b"/>
              <a:pathLst>
                <a:path w="4981647" h="12543">
                  <a:moveTo>
                    <a:pt x="0" y="0"/>
                  </a:moveTo>
                  <a:lnTo>
                    <a:pt x="4981647" y="0"/>
                  </a:lnTo>
                  <a:lnTo>
                    <a:pt x="4981647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FDF5E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6096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4981647" cy="50643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marL="0" marR="0" lvl="0" indent="0" algn="ctr" defTabSz="609630" rtl="0" eaLnBrk="1" fontAlgn="auto" latinLnBrk="0" hangingPunct="1">
                <a:lnSpc>
                  <a:spcPts val="196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4318A857-35C7-5EE9-2306-81F29FEA8231}"/>
              </a:ext>
            </a:extLst>
          </p:cNvPr>
          <p:cNvSpPr txBox="1"/>
          <p:nvPr/>
        </p:nvSpPr>
        <p:spPr>
          <a:xfrm>
            <a:off x="2369714" y="3137219"/>
            <a:ext cx="807505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srgbClr val="FDF5E5"/>
                </a:solidFill>
                <a:effectLst/>
                <a:uLnTx/>
                <a:uFillTx/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DECISION TREE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DLaM Display" panose="02010000000000000000" pitchFamily="2" charset="77"/>
              <a:ea typeface="ADLaM Display" panose="02010000000000000000" pitchFamily="2" charset="77"/>
              <a:cs typeface="ADLaM Display" panose="02010000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4222425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4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08897" y="214421"/>
            <a:ext cx="12609794" cy="31750"/>
            <a:chOff x="0" y="0"/>
            <a:chExt cx="4981647" cy="1254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981647" cy="12543"/>
            </a:xfrm>
            <a:custGeom>
              <a:avLst/>
              <a:gdLst/>
              <a:ahLst/>
              <a:cxnLst/>
              <a:rect l="l" t="t" r="r" b="b"/>
              <a:pathLst>
                <a:path w="4981647" h="12543">
                  <a:moveTo>
                    <a:pt x="0" y="0"/>
                  </a:moveTo>
                  <a:lnTo>
                    <a:pt x="4981647" y="0"/>
                  </a:lnTo>
                  <a:lnTo>
                    <a:pt x="4981647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923030"/>
            </a:solidFill>
          </p:spPr>
          <p:txBody>
            <a:bodyPr/>
            <a:lstStyle/>
            <a:p>
              <a:pPr marL="0" marR="0" lvl="0" indent="0" algn="l" defTabSz="6096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981647" cy="50643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marL="0" marR="0" lvl="0" indent="0" algn="ctr" defTabSz="609630" rtl="0" eaLnBrk="1" fontAlgn="auto" latinLnBrk="0" hangingPunct="1">
                <a:lnSpc>
                  <a:spcPts val="196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208897" y="6611830"/>
            <a:ext cx="12609794" cy="31750"/>
            <a:chOff x="0" y="0"/>
            <a:chExt cx="4981647" cy="1254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981647" cy="12543"/>
            </a:xfrm>
            <a:custGeom>
              <a:avLst/>
              <a:gdLst/>
              <a:ahLst/>
              <a:cxnLst/>
              <a:rect l="l" t="t" r="r" b="b"/>
              <a:pathLst>
                <a:path w="4981647" h="12543">
                  <a:moveTo>
                    <a:pt x="0" y="0"/>
                  </a:moveTo>
                  <a:lnTo>
                    <a:pt x="4981647" y="0"/>
                  </a:lnTo>
                  <a:lnTo>
                    <a:pt x="4981647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923030"/>
            </a:solidFill>
          </p:spPr>
          <p:txBody>
            <a:bodyPr/>
            <a:lstStyle/>
            <a:p>
              <a:pPr marL="0" marR="0" lvl="0" indent="0" algn="l" defTabSz="6096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981647" cy="50643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marL="0" marR="0" lvl="0" indent="0" algn="ctr" defTabSz="609630" rtl="0" eaLnBrk="1" fontAlgn="auto" latinLnBrk="0" hangingPunct="1">
                <a:lnSpc>
                  <a:spcPts val="196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0" name="Freeform 10"/>
          <p:cNvSpPr/>
          <p:nvPr/>
        </p:nvSpPr>
        <p:spPr>
          <a:xfrm>
            <a:off x="306220" y="2380063"/>
            <a:ext cx="1765959" cy="2503813"/>
          </a:xfrm>
          <a:custGeom>
            <a:avLst/>
            <a:gdLst/>
            <a:ahLst/>
            <a:cxnLst/>
            <a:rect l="l" t="t" r="r" b="b"/>
            <a:pathLst>
              <a:path w="2648939" h="3755720">
                <a:moveTo>
                  <a:pt x="0" y="0"/>
                </a:moveTo>
                <a:lnTo>
                  <a:pt x="2648939" y="0"/>
                </a:lnTo>
                <a:lnTo>
                  <a:pt x="2648939" y="3755720"/>
                </a:lnTo>
                <a:lnTo>
                  <a:pt x="0" y="37557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b="-9560"/>
            </a:stretch>
          </a:blipFill>
        </p:spPr>
        <p:txBody>
          <a:bodyPr/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Freeform 11"/>
          <p:cNvSpPr/>
          <p:nvPr/>
        </p:nvSpPr>
        <p:spPr>
          <a:xfrm>
            <a:off x="10108243" y="2386689"/>
            <a:ext cx="1765959" cy="2503813"/>
          </a:xfrm>
          <a:custGeom>
            <a:avLst/>
            <a:gdLst/>
            <a:ahLst/>
            <a:cxnLst/>
            <a:rect l="l" t="t" r="r" b="b"/>
            <a:pathLst>
              <a:path w="2648939" h="3755720">
                <a:moveTo>
                  <a:pt x="0" y="0"/>
                </a:moveTo>
                <a:lnTo>
                  <a:pt x="2648938" y="0"/>
                </a:lnTo>
                <a:lnTo>
                  <a:pt x="2648938" y="3755720"/>
                </a:lnTo>
                <a:lnTo>
                  <a:pt x="0" y="37557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b="-9560"/>
            </a:stretch>
          </a:blipFill>
        </p:spPr>
        <p:txBody>
          <a:bodyPr/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Freeform 13"/>
          <p:cNvSpPr/>
          <p:nvPr/>
        </p:nvSpPr>
        <p:spPr>
          <a:xfrm>
            <a:off x="761183" y="2927484"/>
            <a:ext cx="856031" cy="1413865"/>
          </a:xfrm>
          <a:custGeom>
            <a:avLst/>
            <a:gdLst/>
            <a:ahLst/>
            <a:cxnLst/>
            <a:rect l="l" t="t" r="r" b="b"/>
            <a:pathLst>
              <a:path w="1284046" h="2120797">
                <a:moveTo>
                  <a:pt x="0" y="0"/>
                </a:moveTo>
                <a:lnTo>
                  <a:pt x="1284046" y="0"/>
                </a:lnTo>
                <a:lnTo>
                  <a:pt x="1284046" y="2120797"/>
                </a:lnTo>
                <a:lnTo>
                  <a:pt x="0" y="21207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Freeform 15"/>
          <p:cNvSpPr/>
          <p:nvPr/>
        </p:nvSpPr>
        <p:spPr>
          <a:xfrm>
            <a:off x="10737469" y="2929216"/>
            <a:ext cx="507504" cy="1617542"/>
          </a:xfrm>
          <a:custGeom>
            <a:avLst/>
            <a:gdLst/>
            <a:ahLst/>
            <a:cxnLst/>
            <a:rect l="l" t="t" r="r" b="b"/>
            <a:pathLst>
              <a:path w="761256" h="2426313">
                <a:moveTo>
                  <a:pt x="0" y="0"/>
                </a:moveTo>
                <a:lnTo>
                  <a:pt x="761256" y="0"/>
                </a:lnTo>
                <a:lnTo>
                  <a:pt x="761256" y="2426313"/>
                </a:lnTo>
                <a:lnTo>
                  <a:pt x="0" y="24263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593483" y="661035"/>
            <a:ext cx="11005034" cy="821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609630" rtl="0" eaLnBrk="1" fontAlgn="auto" latinLnBrk="0" hangingPunct="1">
              <a:lnSpc>
                <a:spcPts val="686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650" b="0" i="0" u="none" strike="noStrike" kern="1200" cap="none" spc="0" normalizeH="0" baseline="0" noProof="0">
                <a:ln>
                  <a:noFill/>
                </a:ln>
                <a:solidFill>
                  <a:srgbClr val="923030"/>
                </a:solidFill>
                <a:effectLst/>
                <a:uLnTx/>
                <a:uFillTx/>
                <a:latin typeface="Cinzel Decorative"/>
                <a:ea typeface="+mn-ea"/>
                <a:cs typeface="+mn-cs"/>
              </a:rPr>
              <a:t>Classification: Decision Tree</a:t>
            </a:r>
            <a:endParaRPr kumimoji="0" lang="en-US" sz="4667" b="0" i="0" u="none" strike="noStrike" kern="1200" cap="none" spc="0" normalizeH="0" baseline="0" noProof="0" dirty="0">
              <a:ln>
                <a:noFill/>
              </a:ln>
              <a:solidFill>
                <a:srgbClr val="923030"/>
              </a:solidFill>
              <a:effectLst/>
              <a:uLnTx/>
              <a:uFillTx/>
              <a:latin typeface="Cinzel Decorative"/>
              <a:ea typeface="+mn-ea"/>
              <a:cs typeface="+mn-cs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3913789" y="5351946"/>
            <a:ext cx="1535453" cy="2397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609630" rtl="0" eaLnBrk="1" fontAlgn="auto" latinLnBrk="0" hangingPunct="1">
              <a:lnSpc>
                <a:spcPts val="196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320909"/>
              </a:solidFill>
              <a:effectLst/>
              <a:uLnTx/>
              <a:uFillTx/>
              <a:latin typeface="Circe"/>
              <a:ea typeface="+mn-ea"/>
              <a:cs typeface="+mn-cs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6742759" y="5351946"/>
            <a:ext cx="1535453" cy="2397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609630" rtl="0" eaLnBrk="1" fontAlgn="auto" latinLnBrk="0" hangingPunct="1">
              <a:lnSpc>
                <a:spcPts val="196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320909"/>
                </a:solidFill>
                <a:effectLst/>
                <a:uLnTx/>
                <a:uFillTx/>
                <a:latin typeface="Circe"/>
                <a:ea typeface="+mn-ea"/>
                <a:cs typeface="+mn-cs"/>
              </a:rPr>
              <a:t>\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26" name="Picture 25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14DC281C-5564-00C0-9B76-85427F78972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10884" y="3426308"/>
            <a:ext cx="6963604" cy="2231749"/>
          </a:xfrm>
          <a:prstGeom prst="rect">
            <a:avLst/>
          </a:prstGeom>
        </p:spPr>
      </p:pic>
      <p:pic>
        <p:nvPicPr>
          <p:cNvPr id="8" name="Picture 7" descr="A screenshot of a table&#10;&#10;Description automatically generated">
            <a:extLst>
              <a:ext uri="{FF2B5EF4-FFF2-40B4-BE49-F238E27FC236}">
                <a16:creationId xmlns:a16="http://schemas.microsoft.com/office/drawing/2014/main" id="{21EEA57D-98C5-4A06-ED99-8E8FFCD8D39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90775" y="1881188"/>
            <a:ext cx="7410450" cy="126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3909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4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08897" y="214421"/>
            <a:ext cx="11039653" cy="31750"/>
            <a:chOff x="0" y="0"/>
            <a:chExt cx="4361344" cy="1254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61344" cy="12543"/>
            </a:xfrm>
            <a:custGeom>
              <a:avLst/>
              <a:gdLst/>
              <a:ahLst/>
              <a:cxnLst/>
              <a:rect l="l" t="t" r="r" b="b"/>
              <a:pathLst>
                <a:path w="4361344" h="12543">
                  <a:moveTo>
                    <a:pt x="0" y="0"/>
                  </a:moveTo>
                  <a:lnTo>
                    <a:pt x="4361344" y="0"/>
                  </a:lnTo>
                  <a:lnTo>
                    <a:pt x="4361344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923030"/>
            </a:solidFill>
          </p:spPr>
          <p:txBody>
            <a:bodyPr/>
            <a:lstStyle/>
            <a:p>
              <a:pPr marL="0" marR="0" lvl="0" indent="0" algn="l" defTabSz="6096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361344" cy="50643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marL="0" marR="0" lvl="0" indent="0" algn="ctr" defTabSz="609630" rtl="0" eaLnBrk="1" fontAlgn="auto" latinLnBrk="0" hangingPunct="1">
                <a:lnSpc>
                  <a:spcPts val="196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208897" y="6611830"/>
            <a:ext cx="12609794" cy="31750"/>
            <a:chOff x="0" y="0"/>
            <a:chExt cx="4981647" cy="1254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981647" cy="12543"/>
            </a:xfrm>
            <a:custGeom>
              <a:avLst/>
              <a:gdLst/>
              <a:ahLst/>
              <a:cxnLst/>
              <a:rect l="l" t="t" r="r" b="b"/>
              <a:pathLst>
                <a:path w="4981647" h="12543">
                  <a:moveTo>
                    <a:pt x="0" y="0"/>
                  </a:moveTo>
                  <a:lnTo>
                    <a:pt x="4981647" y="0"/>
                  </a:lnTo>
                  <a:lnTo>
                    <a:pt x="4981647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923030"/>
            </a:solidFill>
          </p:spPr>
          <p:txBody>
            <a:bodyPr/>
            <a:lstStyle/>
            <a:p>
              <a:pPr marL="0" marR="0" lvl="0" indent="0" algn="l" defTabSz="6096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981647" cy="50643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marL="0" marR="0" lvl="0" indent="0" algn="ctr" defTabSz="609630" rtl="0" eaLnBrk="1" fontAlgn="auto" latinLnBrk="0" hangingPunct="1">
                <a:lnSpc>
                  <a:spcPts val="196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2014767" y="898339"/>
            <a:ext cx="7259863" cy="8211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609630" rtl="0" eaLnBrk="1" fontAlgn="auto" latinLnBrk="0" hangingPunct="1">
              <a:lnSpc>
                <a:spcPts val="686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650" b="0" i="0" u="none" strike="noStrike" kern="1200" cap="none" spc="0" normalizeH="0" baseline="0" noProof="0">
                <a:ln>
                  <a:noFill/>
                </a:ln>
                <a:solidFill>
                  <a:srgbClr val="923030"/>
                </a:solidFill>
                <a:effectLst/>
                <a:uLnTx/>
                <a:uFillTx/>
                <a:latin typeface="Cinzel Decorative"/>
                <a:ea typeface="+mn-ea"/>
                <a:cs typeface="+mn-cs"/>
              </a:rPr>
              <a:t>Model : Decision Tree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Calibri"/>
              <a:cs typeface="Calibri"/>
            </a:endParaRPr>
          </a:p>
        </p:txBody>
      </p:sp>
      <p:sp>
        <p:nvSpPr>
          <p:cNvPr id="12" name="Freeform 12"/>
          <p:cNvSpPr/>
          <p:nvPr/>
        </p:nvSpPr>
        <p:spPr>
          <a:xfrm>
            <a:off x="9868196" y="-2084"/>
            <a:ext cx="2152082" cy="2214575"/>
          </a:xfrm>
          <a:custGeom>
            <a:avLst/>
            <a:gdLst/>
            <a:ahLst/>
            <a:cxnLst/>
            <a:rect l="l" t="t" r="r" b="b"/>
            <a:pathLst>
              <a:path w="4391000" h="4544373">
                <a:moveTo>
                  <a:pt x="0" y="0"/>
                </a:moveTo>
                <a:lnTo>
                  <a:pt x="4391001" y="0"/>
                </a:lnTo>
                <a:lnTo>
                  <a:pt x="4391001" y="4544373"/>
                </a:lnTo>
                <a:lnTo>
                  <a:pt x="0" y="45443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9" name="Picture 8" descr="A computer code with numbers and symbols&#10;&#10;Description automatically generated">
            <a:extLst>
              <a:ext uri="{FF2B5EF4-FFF2-40B4-BE49-F238E27FC236}">
                <a16:creationId xmlns:a16="http://schemas.microsoft.com/office/drawing/2014/main" id="{A8811CA2-B020-9E54-6DBF-8F6DE20CEC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099" y="2063613"/>
            <a:ext cx="7477540" cy="383070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52C09EC-0E1B-6D15-BD6F-3E4BE7CC857C}"/>
              </a:ext>
            </a:extLst>
          </p:cNvPr>
          <p:cNvSpPr txBox="1"/>
          <p:nvPr/>
        </p:nvSpPr>
        <p:spPr>
          <a:xfrm>
            <a:off x="8004313" y="2060714"/>
            <a:ext cx="2941982" cy="184665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sz="1400" b="1">
                <a:ea typeface="+mn-lt"/>
                <a:cs typeface="+mn-lt"/>
              </a:rPr>
              <a:t>Alcohol Content: The first split separates data based on alcohol content (node 2). Instances with alcohol less than 10.15 (node 2) seem to have a higher proportion of class 5 </a:t>
            </a:r>
            <a:endParaRPr lang="en-US" sz="1400" b="1">
              <a:ea typeface="Calibri"/>
              <a:cs typeface="Calibri"/>
            </a:endParaRPr>
          </a:p>
          <a:p>
            <a:endParaRPr lang="en-US" sz="1200">
              <a:ea typeface="Calibri"/>
              <a:cs typeface="Calibri"/>
            </a:endParaRPr>
          </a:p>
          <a:p>
            <a:pPr algn="l"/>
            <a:endParaRPr lang="en-US">
              <a:ea typeface="Calibri"/>
              <a:cs typeface="Calibri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7E45341-614D-0DE9-BF87-6F2D2ABBE044}"/>
              </a:ext>
            </a:extLst>
          </p:cNvPr>
          <p:cNvSpPr txBox="1"/>
          <p:nvPr/>
        </p:nvSpPr>
        <p:spPr>
          <a:xfrm>
            <a:off x="8050695" y="3458817"/>
            <a:ext cx="2895598" cy="160279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sz="1400" b="1">
                <a:latin typeface="Calibri"/>
                <a:ea typeface="Calibri"/>
                <a:cs typeface="Calibri"/>
              </a:rPr>
              <a:t>Sulphates: Within the low-alcohol group (node 2), sulphates further split the data (nodes 4 and 5). Lower sulphates (node 4) seem to have a higher probability of class 5 </a:t>
            </a:r>
            <a:endParaRPr lang="en-US" sz="1400">
              <a:latin typeface="Calibri"/>
              <a:ea typeface="Calibri"/>
              <a:cs typeface="Calibri"/>
            </a:endParaRPr>
          </a:p>
          <a:p>
            <a:endParaRPr lang="en-US" sz="1200">
              <a:latin typeface="Calibri"/>
              <a:ea typeface="Calibri"/>
              <a:cs typeface="Calibri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1A02E7F-A34C-0332-E22E-3F75B4730203}"/>
              </a:ext>
            </a:extLst>
          </p:cNvPr>
          <p:cNvSpPr txBox="1"/>
          <p:nvPr/>
        </p:nvSpPr>
        <p:spPr>
          <a:xfrm>
            <a:off x="8037442" y="4916556"/>
            <a:ext cx="2902226" cy="116955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sz="1400" b="1">
                <a:latin typeface="Calibri"/>
                <a:ea typeface="Calibri"/>
                <a:cs typeface="Arial"/>
              </a:rPr>
              <a:t>Volatile Acidity: For high-alcohol wines (node 3), volatile acidity becomes a splitting factor (nodes 6 and 7). </a:t>
            </a:r>
            <a:endParaRPr lang="en-US" sz="1400" b="1">
              <a:latin typeface="Calibri"/>
              <a:ea typeface="Calibri"/>
              <a:cs typeface="Calibri"/>
            </a:endParaRPr>
          </a:p>
          <a:p>
            <a:pPr algn="just"/>
            <a:endParaRPr lang="en-US" sz="1400" b="1">
              <a:latin typeface="Calibri"/>
              <a:ea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08340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4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26">
            <a:extLst>
              <a:ext uri="{FF2B5EF4-FFF2-40B4-BE49-F238E27FC236}">
                <a16:creationId xmlns:a16="http://schemas.microsoft.com/office/drawing/2014/main" id="{2D982450-E28B-69AA-F431-2D523B4BDCF9}"/>
              </a:ext>
            </a:extLst>
          </p:cNvPr>
          <p:cNvSpPr/>
          <p:nvPr/>
        </p:nvSpPr>
        <p:spPr>
          <a:xfrm>
            <a:off x="5446887" y="729383"/>
            <a:ext cx="7312302" cy="5536860"/>
          </a:xfrm>
          <a:custGeom>
            <a:avLst/>
            <a:gdLst/>
            <a:ahLst/>
            <a:cxnLst/>
            <a:rect l="l" t="t" r="r" b="b"/>
            <a:pathLst>
              <a:path w="1236660" h="899121">
                <a:moveTo>
                  <a:pt x="0" y="0"/>
                </a:moveTo>
                <a:lnTo>
                  <a:pt x="1236661" y="0"/>
                </a:lnTo>
                <a:lnTo>
                  <a:pt x="1236661" y="899122"/>
                </a:lnTo>
                <a:lnTo>
                  <a:pt x="0" y="8991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pPr defTabSz="609630"/>
            <a:endParaRPr lang="en-US" sz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609600" y="673102"/>
            <a:ext cx="4837287" cy="821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609630">
              <a:lnSpc>
                <a:spcPts val="6860"/>
              </a:lnSpc>
              <a:spcBef>
                <a:spcPct val="0"/>
              </a:spcBef>
            </a:pPr>
            <a:r>
              <a:rPr lang="en-US" sz="4667">
                <a:solidFill>
                  <a:srgbClr val="923030"/>
                </a:solidFill>
                <a:latin typeface="Cinzel Decorative"/>
              </a:rPr>
              <a:t>AGENDA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-208897" y="214421"/>
            <a:ext cx="12609794" cy="31750"/>
            <a:chOff x="0" y="0"/>
            <a:chExt cx="4981647" cy="1254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981647" cy="12543"/>
            </a:xfrm>
            <a:custGeom>
              <a:avLst/>
              <a:gdLst/>
              <a:ahLst/>
              <a:cxnLst/>
              <a:rect l="l" t="t" r="r" b="b"/>
              <a:pathLst>
                <a:path w="4981647" h="12543">
                  <a:moveTo>
                    <a:pt x="0" y="0"/>
                  </a:moveTo>
                  <a:lnTo>
                    <a:pt x="4981647" y="0"/>
                  </a:lnTo>
                  <a:lnTo>
                    <a:pt x="4981647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923030"/>
            </a:solidFill>
          </p:spPr>
          <p:txBody>
            <a:bodyPr/>
            <a:lstStyle/>
            <a:p>
              <a:pPr defTabSz="609630"/>
              <a:endParaRPr lang="en-US" sz="1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4981647" cy="50643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 defTabSz="609630">
                <a:lnSpc>
                  <a:spcPts val="1960"/>
                </a:lnSpc>
              </a:pPr>
              <a:endParaRPr sz="1200">
                <a:solidFill>
                  <a:prstClr val="black"/>
                </a:solidFill>
                <a:latin typeface="Calibri"/>
              </a:endParaRP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-208897" y="6611830"/>
            <a:ext cx="12609794" cy="31750"/>
            <a:chOff x="0" y="0"/>
            <a:chExt cx="4981647" cy="1254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981647" cy="12543"/>
            </a:xfrm>
            <a:custGeom>
              <a:avLst/>
              <a:gdLst/>
              <a:ahLst/>
              <a:cxnLst/>
              <a:rect l="l" t="t" r="r" b="b"/>
              <a:pathLst>
                <a:path w="4981647" h="12543">
                  <a:moveTo>
                    <a:pt x="0" y="0"/>
                  </a:moveTo>
                  <a:lnTo>
                    <a:pt x="4981647" y="0"/>
                  </a:lnTo>
                  <a:lnTo>
                    <a:pt x="4981647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923030"/>
            </a:solidFill>
          </p:spPr>
          <p:txBody>
            <a:bodyPr/>
            <a:lstStyle/>
            <a:p>
              <a:pPr defTabSz="609630"/>
              <a:endParaRPr lang="en-US" sz="1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4981647" cy="50643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 defTabSz="609630">
                <a:lnSpc>
                  <a:spcPts val="1960"/>
                </a:lnSpc>
              </a:pPr>
              <a:endParaRPr sz="12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10" name="Freeform 10"/>
          <p:cNvSpPr/>
          <p:nvPr/>
        </p:nvSpPr>
        <p:spPr>
          <a:xfrm flipH="1">
            <a:off x="6902581" y="1494802"/>
            <a:ext cx="4217703" cy="4164023"/>
          </a:xfrm>
          <a:custGeom>
            <a:avLst/>
            <a:gdLst/>
            <a:ahLst/>
            <a:cxnLst/>
            <a:rect l="l" t="t" r="r" b="b"/>
            <a:pathLst>
              <a:path w="6326555" h="6246035">
                <a:moveTo>
                  <a:pt x="6326555" y="0"/>
                </a:moveTo>
                <a:lnTo>
                  <a:pt x="0" y="0"/>
                </a:lnTo>
                <a:lnTo>
                  <a:pt x="0" y="6246035"/>
                </a:lnTo>
                <a:lnTo>
                  <a:pt x="6326555" y="6246035"/>
                </a:lnTo>
                <a:lnTo>
                  <a:pt x="6326555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defTabSz="609630"/>
            <a:endParaRPr lang="en-US" sz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3D0E12-D841-8ADD-C65D-D6E3D7B6F1B6}"/>
              </a:ext>
            </a:extLst>
          </p:cNvPr>
          <p:cNvSpPr txBox="1"/>
          <p:nvPr/>
        </p:nvSpPr>
        <p:spPr>
          <a:xfrm>
            <a:off x="278296" y="1915170"/>
            <a:ext cx="5981830" cy="255454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marL="457200" indent="-457200">
              <a:buFont typeface="Wingdings"/>
              <a:buChar char="v"/>
            </a:pPr>
            <a:r>
              <a:rPr lang="en-US" sz="3200"/>
              <a:t>Introduction</a:t>
            </a:r>
            <a:endParaRPr lang="en-US"/>
          </a:p>
          <a:p>
            <a:pPr marL="457200" indent="-457200">
              <a:buFont typeface="Wingdings"/>
              <a:buChar char="v"/>
            </a:pPr>
            <a:r>
              <a:rPr lang="en-US" sz="3200"/>
              <a:t>Data exploration &amp; Visualization</a:t>
            </a:r>
            <a:endParaRPr lang="en-US" sz="3200">
              <a:ea typeface="Calibri"/>
              <a:cs typeface="Calibri"/>
            </a:endParaRPr>
          </a:p>
          <a:p>
            <a:pPr marL="457200" indent="-457200">
              <a:buFont typeface="Wingdings"/>
              <a:buChar char="v"/>
            </a:pPr>
            <a:r>
              <a:rPr lang="en-US" sz="3200"/>
              <a:t>Decision Trees</a:t>
            </a:r>
            <a:endParaRPr lang="en-US" sz="3200">
              <a:ea typeface="Calibri"/>
              <a:cs typeface="Calibri"/>
            </a:endParaRPr>
          </a:p>
          <a:p>
            <a:pPr marL="457200" indent="-457200">
              <a:buFont typeface="Wingdings"/>
              <a:buChar char="v"/>
            </a:pPr>
            <a:r>
              <a:rPr lang="en-US" sz="3200"/>
              <a:t>Logistic Regression</a:t>
            </a:r>
            <a:endParaRPr lang="en-US" sz="3200">
              <a:ea typeface="Calibri"/>
              <a:cs typeface="Calibri"/>
            </a:endParaRPr>
          </a:p>
          <a:p>
            <a:pPr marL="457200" indent="-457200">
              <a:buFont typeface="Wingdings"/>
              <a:buChar char="v"/>
            </a:pPr>
            <a:r>
              <a:rPr lang="en-US" sz="3200"/>
              <a:t>Final Takeaways</a:t>
            </a:r>
            <a:endParaRPr lang="en-US" sz="320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025024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4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08897" y="214421"/>
            <a:ext cx="12609794" cy="31750"/>
            <a:chOff x="0" y="0"/>
            <a:chExt cx="4981647" cy="1254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981647" cy="12543"/>
            </a:xfrm>
            <a:custGeom>
              <a:avLst/>
              <a:gdLst/>
              <a:ahLst/>
              <a:cxnLst/>
              <a:rect l="l" t="t" r="r" b="b"/>
              <a:pathLst>
                <a:path w="4981647" h="12543">
                  <a:moveTo>
                    <a:pt x="0" y="0"/>
                  </a:moveTo>
                  <a:lnTo>
                    <a:pt x="4981647" y="0"/>
                  </a:lnTo>
                  <a:lnTo>
                    <a:pt x="4981647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923030"/>
            </a:solidFill>
          </p:spPr>
          <p:txBody>
            <a:bodyPr/>
            <a:lstStyle/>
            <a:p>
              <a:pPr marL="0" marR="0" lvl="0" indent="0" algn="l" defTabSz="6096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981647" cy="50643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marL="0" marR="0" lvl="0" indent="0" algn="ctr" defTabSz="609630" rtl="0" eaLnBrk="1" fontAlgn="auto" latinLnBrk="0" hangingPunct="1">
                <a:lnSpc>
                  <a:spcPts val="196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208897" y="6611830"/>
            <a:ext cx="12609794" cy="31750"/>
            <a:chOff x="0" y="0"/>
            <a:chExt cx="4981647" cy="1254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981647" cy="12543"/>
            </a:xfrm>
            <a:custGeom>
              <a:avLst/>
              <a:gdLst/>
              <a:ahLst/>
              <a:cxnLst/>
              <a:rect l="l" t="t" r="r" b="b"/>
              <a:pathLst>
                <a:path w="4981647" h="12543">
                  <a:moveTo>
                    <a:pt x="0" y="0"/>
                  </a:moveTo>
                  <a:lnTo>
                    <a:pt x="4981647" y="0"/>
                  </a:lnTo>
                  <a:lnTo>
                    <a:pt x="4981647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923030"/>
            </a:solidFill>
          </p:spPr>
          <p:txBody>
            <a:bodyPr/>
            <a:lstStyle/>
            <a:p>
              <a:pPr marL="0" marR="0" lvl="0" indent="0" algn="l" defTabSz="6096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981647" cy="50643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marL="0" marR="0" lvl="0" indent="0" algn="ctr" defTabSz="609630" rtl="0" eaLnBrk="1" fontAlgn="auto" latinLnBrk="0" hangingPunct="1">
                <a:lnSpc>
                  <a:spcPts val="196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8" name="Freeform 8"/>
          <p:cNvSpPr/>
          <p:nvPr/>
        </p:nvSpPr>
        <p:spPr>
          <a:xfrm>
            <a:off x="10109649" y="1467471"/>
            <a:ext cx="1605739" cy="3501371"/>
          </a:xfrm>
          <a:custGeom>
            <a:avLst/>
            <a:gdLst/>
            <a:ahLst/>
            <a:cxnLst/>
            <a:rect l="l" t="t" r="r" b="b"/>
            <a:pathLst>
              <a:path w="2408608" h="5252056">
                <a:moveTo>
                  <a:pt x="0" y="0"/>
                </a:moveTo>
                <a:lnTo>
                  <a:pt x="2408608" y="0"/>
                </a:lnTo>
                <a:lnTo>
                  <a:pt x="2408608" y="5252056"/>
                </a:lnTo>
                <a:lnTo>
                  <a:pt x="0" y="52520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7408" t="-23951" r="-47408" b="-10063"/>
            </a:stretch>
          </a:blipFill>
        </p:spPr>
        <p:txBody>
          <a:bodyPr/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4" name="TextBox 74"/>
          <p:cNvSpPr txBox="1"/>
          <p:nvPr/>
        </p:nvSpPr>
        <p:spPr>
          <a:xfrm>
            <a:off x="3589956" y="4820115"/>
            <a:ext cx="749141" cy="792361"/>
          </a:xfrm>
          <a:prstGeom prst="rect">
            <a:avLst/>
          </a:prstGeom>
        </p:spPr>
        <p:txBody>
          <a:bodyPr lIns="33867" tIns="33867" rIns="33867" bIns="33867" rtlCol="0" anchor="ctr"/>
          <a:lstStyle/>
          <a:p>
            <a:pPr marL="0" marR="0" lvl="0" indent="0" algn="ctr" defTabSz="609630" rtl="0" eaLnBrk="1" fontAlgn="auto" latinLnBrk="0" hangingPunct="1">
              <a:lnSpc>
                <a:spcPts val="19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7" name="TextBox 87"/>
          <p:cNvSpPr txBox="1"/>
          <p:nvPr/>
        </p:nvSpPr>
        <p:spPr>
          <a:xfrm>
            <a:off x="2393953" y="404894"/>
            <a:ext cx="7404095" cy="821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609630" rtl="0" eaLnBrk="1" fontAlgn="auto" latinLnBrk="0" hangingPunct="1">
              <a:lnSpc>
                <a:spcPts val="686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650" b="0" i="0" u="none" strike="noStrike" kern="1200" cap="none" spc="0" normalizeH="0" baseline="0" noProof="0">
                <a:ln>
                  <a:noFill/>
                </a:ln>
                <a:solidFill>
                  <a:srgbClr val="923030"/>
                </a:solidFill>
                <a:effectLst/>
                <a:uLnTx/>
                <a:uFillTx/>
                <a:latin typeface="Cinzel Decorative"/>
                <a:ea typeface="+mn-ea"/>
                <a:cs typeface="+mn-cs"/>
              </a:rPr>
              <a:t>Visualization: Decision Tree</a:t>
            </a:r>
            <a:endParaRPr kumimoji="0" lang="en-US" sz="4667" b="0" i="0" u="none" strike="noStrike" kern="1200" cap="none" spc="0" normalizeH="0" baseline="0" noProof="0">
              <a:ln>
                <a:noFill/>
              </a:ln>
              <a:solidFill>
                <a:srgbClr val="923030"/>
              </a:solidFill>
              <a:effectLst/>
              <a:uLnTx/>
              <a:uFillTx/>
              <a:latin typeface="Cinzel Decorative"/>
              <a:ea typeface="+mn-ea"/>
              <a:cs typeface="+mn-cs"/>
            </a:endParaRPr>
          </a:p>
        </p:txBody>
      </p:sp>
      <p:sp>
        <p:nvSpPr>
          <p:cNvPr id="102" name="TextBox 102"/>
          <p:cNvSpPr txBox="1"/>
          <p:nvPr/>
        </p:nvSpPr>
        <p:spPr>
          <a:xfrm>
            <a:off x="8244574" y="5248065"/>
            <a:ext cx="689460" cy="3840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609630" rtl="0" eaLnBrk="1" fontAlgn="auto" latinLnBrk="0" hangingPunct="1">
              <a:lnSpc>
                <a:spcPts val="3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320909"/>
                </a:solidFill>
                <a:effectLst/>
                <a:uLnTx/>
                <a:uFillTx/>
                <a:latin typeface="Circe"/>
                <a:ea typeface="+mn-ea"/>
                <a:cs typeface="+mn-cs"/>
              </a:rPr>
              <a:t>Fruity</a:t>
            </a:r>
          </a:p>
        </p:txBody>
      </p:sp>
      <p:pic>
        <p:nvPicPr>
          <p:cNvPr id="110" name="Picture 109">
            <a:extLst>
              <a:ext uri="{FF2B5EF4-FFF2-40B4-BE49-F238E27FC236}">
                <a16:creationId xmlns:a16="http://schemas.microsoft.com/office/drawing/2014/main" id="{397DB076-FAAE-0709-A5DB-75B62276B8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7250" y="5076452"/>
            <a:ext cx="8806070" cy="1378038"/>
          </a:xfrm>
          <a:prstGeom prst="rect">
            <a:avLst/>
          </a:prstGeom>
        </p:spPr>
      </p:pic>
      <p:sp>
        <p:nvSpPr>
          <p:cNvPr id="69" name="Freeform 12">
            <a:extLst>
              <a:ext uri="{FF2B5EF4-FFF2-40B4-BE49-F238E27FC236}">
                <a16:creationId xmlns:a16="http://schemas.microsoft.com/office/drawing/2014/main" id="{75F9B6DB-2C18-E086-67AC-F970B0CA5DFC}"/>
              </a:ext>
            </a:extLst>
          </p:cNvPr>
          <p:cNvSpPr/>
          <p:nvPr/>
        </p:nvSpPr>
        <p:spPr>
          <a:xfrm>
            <a:off x="15017" y="246513"/>
            <a:ext cx="2377368" cy="2380227"/>
          </a:xfrm>
          <a:custGeom>
            <a:avLst/>
            <a:gdLst/>
            <a:ahLst/>
            <a:cxnLst/>
            <a:rect l="l" t="t" r="r" b="b"/>
            <a:pathLst>
              <a:path w="4391000" h="4544373">
                <a:moveTo>
                  <a:pt x="0" y="0"/>
                </a:moveTo>
                <a:lnTo>
                  <a:pt x="4391001" y="0"/>
                </a:lnTo>
                <a:lnTo>
                  <a:pt x="4391001" y="4544373"/>
                </a:lnTo>
                <a:lnTo>
                  <a:pt x="0" y="454437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0" name="Picture 9" descr="A diagram of a chemical reaction&#10;&#10;Description automatically generated">
            <a:extLst>
              <a:ext uri="{FF2B5EF4-FFF2-40B4-BE49-F238E27FC236}">
                <a16:creationId xmlns:a16="http://schemas.microsoft.com/office/drawing/2014/main" id="{49435A6A-1FEE-C431-AB20-21D8CCF474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68645" y="1287946"/>
            <a:ext cx="7061339" cy="3679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9961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4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-208897" y="170989"/>
            <a:ext cx="12609794" cy="128192"/>
            <a:chOff x="0" y="-17158"/>
            <a:chExt cx="4981647" cy="50643"/>
          </a:xfrm>
        </p:grpSpPr>
        <p:sp>
          <p:nvSpPr>
            <p:cNvPr id="4" name="Freeform 4"/>
            <p:cNvSpPr/>
            <p:nvPr/>
          </p:nvSpPr>
          <p:spPr>
            <a:xfrm>
              <a:off x="0" y="18324"/>
              <a:ext cx="4981647" cy="12543"/>
            </a:xfrm>
            <a:custGeom>
              <a:avLst/>
              <a:gdLst/>
              <a:ahLst/>
              <a:cxnLst/>
              <a:rect l="l" t="t" r="r" b="b"/>
              <a:pathLst>
                <a:path w="4981647" h="12543">
                  <a:moveTo>
                    <a:pt x="0" y="0"/>
                  </a:moveTo>
                  <a:lnTo>
                    <a:pt x="4981647" y="0"/>
                  </a:lnTo>
                  <a:lnTo>
                    <a:pt x="4981647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923030"/>
            </a:solidFill>
          </p:spPr>
          <p:txBody>
            <a:bodyPr/>
            <a:lstStyle/>
            <a:p>
              <a:pPr marL="0" marR="0" lvl="0" indent="0" algn="l" defTabSz="6096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7158"/>
              <a:ext cx="4981647" cy="50643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marL="0" marR="0" lvl="0" indent="0" algn="ctr" defTabSz="609630" rtl="0" eaLnBrk="1" fontAlgn="auto" latinLnBrk="0" hangingPunct="1">
                <a:lnSpc>
                  <a:spcPts val="196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208897" y="6611830"/>
            <a:ext cx="12609794" cy="31750"/>
            <a:chOff x="0" y="0"/>
            <a:chExt cx="4981647" cy="1254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981647" cy="12543"/>
            </a:xfrm>
            <a:custGeom>
              <a:avLst/>
              <a:gdLst/>
              <a:ahLst/>
              <a:cxnLst/>
              <a:rect l="l" t="t" r="r" b="b"/>
              <a:pathLst>
                <a:path w="4981647" h="12543">
                  <a:moveTo>
                    <a:pt x="0" y="0"/>
                  </a:moveTo>
                  <a:lnTo>
                    <a:pt x="4981647" y="0"/>
                  </a:lnTo>
                  <a:lnTo>
                    <a:pt x="4981647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923030"/>
            </a:solidFill>
          </p:spPr>
          <p:txBody>
            <a:bodyPr/>
            <a:lstStyle/>
            <a:p>
              <a:pPr marL="0" marR="0" lvl="0" indent="0" algn="l" defTabSz="6096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4981647" cy="50643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marL="0" marR="0" lvl="0" indent="0" algn="ctr" defTabSz="609630" rtl="0" eaLnBrk="1" fontAlgn="auto" latinLnBrk="0" hangingPunct="1">
                <a:lnSpc>
                  <a:spcPts val="196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6" name="Freeform 26"/>
          <p:cNvSpPr/>
          <p:nvPr/>
        </p:nvSpPr>
        <p:spPr>
          <a:xfrm>
            <a:off x="7819476" y="4085652"/>
            <a:ext cx="241335" cy="980038"/>
          </a:xfrm>
          <a:custGeom>
            <a:avLst/>
            <a:gdLst/>
            <a:ahLst/>
            <a:cxnLst/>
            <a:rect l="l" t="t" r="r" b="b"/>
            <a:pathLst>
              <a:path w="362002" h="1470057">
                <a:moveTo>
                  <a:pt x="0" y="0"/>
                </a:moveTo>
                <a:lnTo>
                  <a:pt x="362001" y="0"/>
                </a:lnTo>
                <a:lnTo>
                  <a:pt x="362001" y="1470058"/>
                </a:lnTo>
                <a:lnTo>
                  <a:pt x="0" y="14700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7" name="Freeform 27"/>
          <p:cNvSpPr/>
          <p:nvPr/>
        </p:nvSpPr>
        <p:spPr>
          <a:xfrm>
            <a:off x="8433818" y="4085652"/>
            <a:ext cx="241335" cy="980038"/>
          </a:xfrm>
          <a:custGeom>
            <a:avLst/>
            <a:gdLst/>
            <a:ahLst/>
            <a:cxnLst/>
            <a:rect l="l" t="t" r="r" b="b"/>
            <a:pathLst>
              <a:path w="362002" h="1470057">
                <a:moveTo>
                  <a:pt x="0" y="0"/>
                </a:moveTo>
                <a:lnTo>
                  <a:pt x="362002" y="0"/>
                </a:lnTo>
                <a:lnTo>
                  <a:pt x="362002" y="1470058"/>
                </a:lnTo>
                <a:lnTo>
                  <a:pt x="0" y="14700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8" name="Freeform 28"/>
          <p:cNvSpPr/>
          <p:nvPr/>
        </p:nvSpPr>
        <p:spPr>
          <a:xfrm>
            <a:off x="9048160" y="4085652"/>
            <a:ext cx="241335" cy="980038"/>
          </a:xfrm>
          <a:custGeom>
            <a:avLst/>
            <a:gdLst/>
            <a:ahLst/>
            <a:cxnLst/>
            <a:rect l="l" t="t" r="r" b="b"/>
            <a:pathLst>
              <a:path w="362002" h="1470057">
                <a:moveTo>
                  <a:pt x="0" y="0"/>
                </a:moveTo>
                <a:lnTo>
                  <a:pt x="362002" y="0"/>
                </a:lnTo>
                <a:lnTo>
                  <a:pt x="362002" y="1470058"/>
                </a:lnTo>
                <a:lnTo>
                  <a:pt x="0" y="14700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" name="Freeform 29"/>
          <p:cNvSpPr/>
          <p:nvPr/>
        </p:nvSpPr>
        <p:spPr>
          <a:xfrm>
            <a:off x="9662502" y="4085652"/>
            <a:ext cx="241335" cy="980038"/>
          </a:xfrm>
          <a:custGeom>
            <a:avLst/>
            <a:gdLst/>
            <a:ahLst/>
            <a:cxnLst/>
            <a:rect l="l" t="t" r="r" b="b"/>
            <a:pathLst>
              <a:path w="362002" h="1470057">
                <a:moveTo>
                  <a:pt x="0" y="0"/>
                </a:moveTo>
                <a:lnTo>
                  <a:pt x="362001" y="0"/>
                </a:lnTo>
                <a:lnTo>
                  <a:pt x="362001" y="1470058"/>
                </a:lnTo>
                <a:lnTo>
                  <a:pt x="0" y="14700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0" name="Freeform 30"/>
          <p:cNvSpPr/>
          <p:nvPr/>
        </p:nvSpPr>
        <p:spPr>
          <a:xfrm>
            <a:off x="10276842" y="4085652"/>
            <a:ext cx="241335" cy="980038"/>
          </a:xfrm>
          <a:custGeom>
            <a:avLst/>
            <a:gdLst/>
            <a:ahLst/>
            <a:cxnLst/>
            <a:rect l="l" t="t" r="r" b="b"/>
            <a:pathLst>
              <a:path w="362002" h="1470057">
                <a:moveTo>
                  <a:pt x="0" y="0"/>
                </a:moveTo>
                <a:lnTo>
                  <a:pt x="362002" y="0"/>
                </a:lnTo>
                <a:lnTo>
                  <a:pt x="362002" y="1470058"/>
                </a:lnTo>
                <a:lnTo>
                  <a:pt x="0" y="14700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2393953" y="404894"/>
            <a:ext cx="7404095" cy="821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609630" rtl="0" eaLnBrk="1" fontAlgn="auto" latinLnBrk="0" hangingPunct="1">
              <a:lnSpc>
                <a:spcPts val="685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650" b="0" i="0" u="none" strike="noStrike" kern="1200" cap="none" spc="0" normalizeH="0" baseline="0" noProof="0">
                <a:ln>
                  <a:noFill/>
                </a:ln>
                <a:solidFill>
                  <a:srgbClr val="923030"/>
                </a:solidFill>
                <a:effectLst/>
                <a:uLnTx/>
                <a:uFillTx/>
                <a:latin typeface="Cinzel Decorative"/>
                <a:ea typeface="+mn-ea"/>
                <a:cs typeface="+mn-cs"/>
              </a:rPr>
              <a:t>Performance: Decision Tree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1" name="TextBox 41"/>
          <p:cNvSpPr txBox="1"/>
          <p:nvPr/>
        </p:nvSpPr>
        <p:spPr>
          <a:xfrm>
            <a:off x="9651926" y="6025979"/>
            <a:ext cx="1290321" cy="307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609630" rtl="0" eaLnBrk="1" fontAlgn="auto" latinLnBrk="0" hangingPunct="1">
              <a:lnSpc>
                <a:spcPts val="2702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320909"/>
              </a:solidFill>
              <a:effectLst/>
              <a:uLnTx/>
              <a:uFillTx/>
              <a:latin typeface="Circe"/>
              <a:ea typeface="+mn-ea"/>
              <a:cs typeface="+mn-cs"/>
            </a:endParaRPr>
          </a:p>
        </p:txBody>
      </p:sp>
      <p:pic>
        <p:nvPicPr>
          <p:cNvPr id="42" name="Picture 41" descr="A table with numbers and text&#10;&#10;Description automatically generated">
            <a:extLst>
              <a:ext uri="{FF2B5EF4-FFF2-40B4-BE49-F238E27FC236}">
                <a16:creationId xmlns:a16="http://schemas.microsoft.com/office/drawing/2014/main" id="{9FF90495-21A7-32D4-400E-F253A8782C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6733" y="1532904"/>
            <a:ext cx="4321036" cy="2307948"/>
          </a:xfrm>
          <a:prstGeom prst="rect">
            <a:avLst/>
          </a:prstGeom>
        </p:spPr>
      </p:pic>
      <p:pic>
        <p:nvPicPr>
          <p:cNvPr id="43" name="Picture 42" descr="A close-up of black text&#10;&#10;Description automatically generated">
            <a:extLst>
              <a:ext uri="{FF2B5EF4-FFF2-40B4-BE49-F238E27FC236}">
                <a16:creationId xmlns:a16="http://schemas.microsoft.com/office/drawing/2014/main" id="{0759D034-2644-9228-A16D-B0E5AAB24F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679" y="1365994"/>
            <a:ext cx="5203135" cy="979833"/>
          </a:xfrm>
          <a:prstGeom prst="rect">
            <a:avLst/>
          </a:prstGeom>
        </p:spPr>
      </p:pic>
      <p:pic>
        <p:nvPicPr>
          <p:cNvPr id="45" name="Picture 44" descr="A close-up of words&#10;&#10;Description automatically generated">
            <a:extLst>
              <a:ext uri="{FF2B5EF4-FFF2-40B4-BE49-F238E27FC236}">
                <a16:creationId xmlns:a16="http://schemas.microsoft.com/office/drawing/2014/main" id="{57585E37-428B-71AA-73B5-7757FA7D86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3679" y="3581634"/>
            <a:ext cx="5217215" cy="1290844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961B18FF-2052-DCEC-C6C6-714CFBEC5D97}"/>
              </a:ext>
            </a:extLst>
          </p:cNvPr>
          <p:cNvSpPr txBox="1"/>
          <p:nvPr/>
        </p:nvSpPr>
        <p:spPr>
          <a:xfrm>
            <a:off x="6897756" y="5227982"/>
            <a:ext cx="4518991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</a:rPr>
              <a:t>TPR and TNR demonstrate the model's ability to correctly classify cancellations and non-cancellations.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D9AF907-0C31-4050-7401-A94F1148F43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9515" y="2478364"/>
            <a:ext cx="5235023" cy="973621"/>
          </a:xfrm>
          <a:prstGeom prst="rect">
            <a:avLst/>
          </a:prstGeom>
        </p:spPr>
      </p:pic>
      <p:pic>
        <p:nvPicPr>
          <p:cNvPr id="10" name="Picture 9" descr="A number and text on a white background&#10;&#10;Description automatically generated">
            <a:extLst>
              <a:ext uri="{FF2B5EF4-FFF2-40B4-BE49-F238E27FC236}">
                <a16:creationId xmlns:a16="http://schemas.microsoft.com/office/drawing/2014/main" id="{E44CB417-0F59-8BDB-7815-753EC3CEDE6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3396" y="5037772"/>
            <a:ext cx="514350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6599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767516" y="4263532"/>
            <a:ext cx="2209537" cy="2355205"/>
          </a:xfrm>
          <a:custGeom>
            <a:avLst/>
            <a:gdLst/>
            <a:ahLst/>
            <a:cxnLst/>
            <a:rect l="l" t="t" r="r" b="b"/>
            <a:pathLst>
              <a:path w="3314306" h="3532808">
                <a:moveTo>
                  <a:pt x="0" y="0"/>
                </a:moveTo>
                <a:lnTo>
                  <a:pt x="3314307" y="0"/>
                </a:lnTo>
                <a:lnTo>
                  <a:pt x="3314307" y="3532808"/>
                </a:lnTo>
                <a:lnTo>
                  <a:pt x="0" y="35328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b="-66057"/>
            </a:stretch>
          </a:blipFill>
        </p:spPr>
        <p:txBody>
          <a:bodyPr/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Freeform 3"/>
          <p:cNvSpPr/>
          <p:nvPr/>
        </p:nvSpPr>
        <p:spPr>
          <a:xfrm flipH="1">
            <a:off x="-1431387" y="729680"/>
            <a:ext cx="5410200" cy="2407539"/>
          </a:xfrm>
          <a:custGeom>
            <a:avLst/>
            <a:gdLst/>
            <a:ahLst/>
            <a:cxnLst/>
            <a:rect l="l" t="t" r="r" b="b"/>
            <a:pathLst>
              <a:path w="8115300" h="3611308">
                <a:moveTo>
                  <a:pt x="8115300" y="0"/>
                </a:moveTo>
                <a:lnTo>
                  <a:pt x="0" y="0"/>
                </a:lnTo>
                <a:lnTo>
                  <a:pt x="0" y="3611308"/>
                </a:lnTo>
                <a:lnTo>
                  <a:pt x="8115300" y="3611308"/>
                </a:lnTo>
                <a:lnTo>
                  <a:pt x="811530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450129" y="2271358"/>
            <a:ext cx="1647167" cy="4174847"/>
          </a:xfrm>
          <a:custGeom>
            <a:avLst/>
            <a:gdLst/>
            <a:ahLst/>
            <a:cxnLst/>
            <a:rect l="l" t="t" r="r" b="b"/>
            <a:pathLst>
              <a:path w="2470750" h="6262270">
                <a:moveTo>
                  <a:pt x="0" y="0"/>
                </a:moveTo>
                <a:lnTo>
                  <a:pt x="2470750" y="0"/>
                </a:lnTo>
                <a:lnTo>
                  <a:pt x="2470750" y="6262270"/>
                </a:lnTo>
                <a:lnTo>
                  <a:pt x="0" y="626227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Freeform 6"/>
          <p:cNvSpPr/>
          <p:nvPr/>
        </p:nvSpPr>
        <p:spPr>
          <a:xfrm rot="-3518141">
            <a:off x="9492639" y="-486966"/>
            <a:ext cx="1457467" cy="5808747"/>
          </a:xfrm>
          <a:custGeom>
            <a:avLst/>
            <a:gdLst/>
            <a:ahLst/>
            <a:cxnLst/>
            <a:rect l="l" t="t" r="r" b="b"/>
            <a:pathLst>
              <a:path w="2186201" h="8713121">
                <a:moveTo>
                  <a:pt x="0" y="0"/>
                </a:moveTo>
                <a:lnTo>
                  <a:pt x="2186202" y="0"/>
                </a:lnTo>
                <a:lnTo>
                  <a:pt x="2186202" y="8713121"/>
                </a:lnTo>
                <a:lnTo>
                  <a:pt x="0" y="871312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7" name="Group 7"/>
          <p:cNvGrpSpPr/>
          <p:nvPr/>
        </p:nvGrpSpPr>
        <p:grpSpPr>
          <a:xfrm>
            <a:off x="-208897" y="214421"/>
            <a:ext cx="12609794" cy="31750"/>
            <a:chOff x="0" y="0"/>
            <a:chExt cx="4981647" cy="1254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981647" cy="12543"/>
            </a:xfrm>
            <a:custGeom>
              <a:avLst/>
              <a:gdLst/>
              <a:ahLst/>
              <a:cxnLst/>
              <a:rect l="l" t="t" r="r" b="b"/>
              <a:pathLst>
                <a:path w="4981647" h="12543">
                  <a:moveTo>
                    <a:pt x="0" y="0"/>
                  </a:moveTo>
                  <a:lnTo>
                    <a:pt x="4981647" y="0"/>
                  </a:lnTo>
                  <a:lnTo>
                    <a:pt x="4981647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FDF5E5"/>
            </a:solidFill>
          </p:spPr>
          <p:txBody>
            <a:bodyPr/>
            <a:lstStyle/>
            <a:p>
              <a:pPr marL="0" marR="0" lvl="0" indent="0" algn="l" defTabSz="6096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4981647" cy="50643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marL="0" marR="0" lvl="0" indent="0" algn="ctr" defTabSz="609630" rtl="0" eaLnBrk="1" fontAlgn="auto" latinLnBrk="0" hangingPunct="1">
                <a:lnSpc>
                  <a:spcPts val="196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-208897" y="6611830"/>
            <a:ext cx="12609794" cy="31750"/>
            <a:chOff x="0" y="0"/>
            <a:chExt cx="4981647" cy="1254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981647" cy="12543"/>
            </a:xfrm>
            <a:custGeom>
              <a:avLst/>
              <a:gdLst/>
              <a:ahLst/>
              <a:cxnLst/>
              <a:rect l="l" t="t" r="r" b="b"/>
              <a:pathLst>
                <a:path w="4981647" h="12543">
                  <a:moveTo>
                    <a:pt x="0" y="0"/>
                  </a:moveTo>
                  <a:lnTo>
                    <a:pt x="4981647" y="0"/>
                  </a:lnTo>
                  <a:lnTo>
                    <a:pt x="4981647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FDF5E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6096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4981647" cy="50643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marL="0" marR="0" lvl="0" indent="0" algn="ctr" defTabSz="609630" rtl="0" eaLnBrk="1" fontAlgn="auto" latinLnBrk="0" hangingPunct="1">
                <a:lnSpc>
                  <a:spcPts val="196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4318A857-35C7-5EE9-2306-81F29FEA8231}"/>
              </a:ext>
            </a:extLst>
          </p:cNvPr>
          <p:cNvSpPr txBox="1"/>
          <p:nvPr/>
        </p:nvSpPr>
        <p:spPr>
          <a:xfrm>
            <a:off x="3324584" y="2408585"/>
            <a:ext cx="8075052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srgbClr val="FDF5E5"/>
                </a:solidFill>
                <a:effectLst/>
                <a:uLnTx/>
                <a:uFillTx/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LOGISTIC REGRESSION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DLaM Display" panose="02010000000000000000" pitchFamily="2" charset="77"/>
              <a:ea typeface="ADLaM Display" panose="02010000000000000000" pitchFamily="2" charset="77"/>
              <a:cs typeface="ADLaM Display" panose="02010000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3266650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4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08897" y="214421"/>
            <a:ext cx="12609794" cy="31750"/>
            <a:chOff x="0" y="0"/>
            <a:chExt cx="4981647" cy="1254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981647" cy="12543"/>
            </a:xfrm>
            <a:custGeom>
              <a:avLst/>
              <a:gdLst/>
              <a:ahLst/>
              <a:cxnLst/>
              <a:rect l="l" t="t" r="r" b="b"/>
              <a:pathLst>
                <a:path w="4981647" h="12543">
                  <a:moveTo>
                    <a:pt x="0" y="0"/>
                  </a:moveTo>
                  <a:lnTo>
                    <a:pt x="4981647" y="0"/>
                  </a:lnTo>
                  <a:lnTo>
                    <a:pt x="4981647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923030"/>
            </a:solidFill>
          </p:spPr>
          <p:txBody>
            <a:bodyPr/>
            <a:lstStyle/>
            <a:p>
              <a:pPr marL="0" marR="0" lvl="0" indent="0" algn="l" defTabSz="6096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981647" cy="50643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marL="0" marR="0" lvl="0" indent="0" algn="ctr" defTabSz="609630" rtl="0" eaLnBrk="1" fontAlgn="auto" latinLnBrk="0" hangingPunct="1">
                <a:lnSpc>
                  <a:spcPts val="196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208897" y="6611830"/>
            <a:ext cx="12609794" cy="31750"/>
            <a:chOff x="0" y="0"/>
            <a:chExt cx="4981647" cy="1254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981647" cy="12543"/>
            </a:xfrm>
            <a:custGeom>
              <a:avLst/>
              <a:gdLst/>
              <a:ahLst/>
              <a:cxnLst/>
              <a:rect l="l" t="t" r="r" b="b"/>
              <a:pathLst>
                <a:path w="4981647" h="12543">
                  <a:moveTo>
                    <a:pt x="0" y="0"/>
                  </a:moveTo>
                  <a:lnTo>
                    <a:pt x="4981647" y="0"/>
                  </a:lnTo>
                  <a:lnTo>
                    <a:pt x="4981647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923030"/>
            </a:solidFill>
          </p:spPr>
          <p:txBody>
            <a:bodyPr/>
            <a:lstStyle/>
            <a:p>
              <a:pPr marL="0" marR="0" lvl="0" indent="0" algn="l" defTabSz="6096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981647" cy="50643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marL="0" marR="0" lvl="0" indent="0" algn="ctr" defTabSz="609630" rtl="0" eaLnBrk="1" fontAlgn="auto" latinLnBrk="0" hangingPunct="1">
                <a:lnSpc>
                  <a:spcPts val="196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4" name="TextBox 74"/>
          <p:cNvSpPr txBox="1"/>
          <p:nvPr/>
        </p:nvSpPr>
        <p:spPr>
          <a:xfrm>
            <a:off x="3589956" y="4820115"/>
            <a:ext cx="749141" cy="792361"/>
          </a:xfrm>
          <a:prstGeom prst="rect">
            <a:avLst/>
          </a:prstGeom>
        </p:spPr>
        <p:txBody>
          <a:bodyPr lIns="33867" tIns="33867" rIns="33867" bIns="33867" rtlCol="0" anchor="ctr"/>
          <a:lstStyle/>
          <a:p>
            <a:pPr marL="0" marR="0" lvl="0" indent="0" algn="ctr" defTabSz="609630" rtl="0" eaLnBrk="1" fontAlgn="auto" latinLnBrk="0" hangingPunct="1">
              <a:lnSpc>
                <a:spcPts val="19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7" name="TextBox 87"/>
          <p:cNvSpPr txBox="1"/>
          <p:nvPr/>
        </p:nvSpPr>
        <p:spPr>
          <a:xfrm>
            <a:off x="2393953" y="762703"/>
            <a:ext cx="7404095" cy="821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609630">
              <a:lnSpc>
                <a:spcPts val="6860"/>
              </a:lnSpc>
              <a:spcBef>
                <a:spcPct val="0"/>
              </a:spcBef>
              <a:defRPr/>
            </a:pPr>
            <a:r>
              <a:rPr lang="en-US" sz="4650">
                <a:solidFill>
                  <a:srgbClr val="923030"/>
                </a:solidFill>
                <a:latin typeface="Cinzel Decorative"/>
              </a:rPr>
              <a:t>Logistic Regression</a:t>
            </a:r>
            <a:endParaRPr kumimoji="0" lang="en-US" sz="4667" b="0" i="0" u="none" strike="noStrike" kern="1200" cap="none" spc="0" normalizeH="0" baseline="0" noProof="0">
              <a:ln>
                <a:noFill/>
              </a:ln>
              <a:solidFill>
                <a:srgbClr val="923030"/>
              </a:solidFill>
              <a:effectLst/>
              <a:uLnTx/>
              <a:uFillTx/>
              <a:latin typeface="Cinzel Decorative"/>
              <a:ea typeface="+mn-ea"/>
              <a:cs typeface="+mn-cs"/>
            </a:endParaRPr>
          </a:p>
        </p:txBody>
      </p:sp>
      <p:sp>
        <p:nvSpPr>
          <p:cNvPr id="69" name="Freeform 12">
            <a:extLst>
              <a:ext uri="{FF2B5EF4-FFF2-40B4-BE49-F238E27FC236}">
                <a16:creationId xmlns:a16="http://schemas.microsoft.com/office/drawing/2014/main" id="{75F9B6DB-2C18-E086-67AC-F970B0CA5DFC}"/>
              </a:ext>
            </a:extLst>
          </p:cNvPr>
          <p:cNvSpPr/>
          <p:nvPr/>
        </p:nvSpPr>
        <p:spPr>
          <a:xfrm>
            <a:off x="214847" y="443625"/>
            <a:ext cx="2152082" cy="2214575"/>
          </a:xfrm>
          <a:custGeom>
            <a:avLst/>
            <a:gdLst/>
            <a:ahLst/>
            <a:cxnLst/>
            <a:rect l="l" t="t" r="r" b="b"/>
            <a:pathLst>
              <a:path w="4391000" h="4544373">
                <a:moveTo>
                  <a:pt x="0" y="0"/>
                </a:moveTo>
                <a:lnTo>
                  <a:pt x="4391001" y="0"/>
                </a:lnTo>
                <a:lnTo>
                  <a:pt x="4391001" y="4544373"/>
                </a:lnTo>
                <a:lnTo>
                  <a:pt x="0" y="45443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3" name="Picture 12" descr="A white background with black text">
            <a:extLst>
              <a:ext uri="{FF2B5EF4-FFF2-40B4-BE49-F238E27FC236}">
                <a16:creationId xmlns:a16="http://schemas.microsoft.com/office/drawing/2014/main" id="{947C32D1-0EB3-2DD3-BC33-D6A03483D2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898" y="3996432"/>
            <a:ext cx="9141538" cy="1976084"/>
          </a:xfrm>
          <a:prstGeom prst="rect">
            <a:avLst/>
          </a:prstGeom>
        </p:spPr>
      </p:pic>
      <p:pic>
        <p:nvPicPr>
          <p:cNvPr id="14" name="Picture 13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9954E507-F38C-140C-19F8-5853276D3B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41058" y="1964405"/>
            <a:ext cx="8043241" cy="1334328"/>
          </a:xfrm>
          <a:prstGeom prst="rect">
            <a:avLst/>
          </a:prstGeom>
        </p:spPr>
      </p:pic>
      <p:sp>
        <p:nvSpPr>
          <p:cNvPr id="8" name="Freeform 8"/>
          <p:cNvSpPr/>
          <p:nvPr/>
        </p:nvSpPr>
        <p:spPr>
          <a:xfrm>
            <a:off x="10081625" y="2631569"/>
            <a:ext cx="1605739" cy="3501371"/>
          </a:xfrm>
          <a:custGeom>
            <a:avLst/>
            <a:gdLst/>
            <a:ahLst/>
            <a:cxnLst/>
            <a:rect l="l" t="t" r="r" b="b"/>
            <a:pathLst>
              <a:path w="2408608" h="5252056">
                <a:moveTo>
                  <a:pt x="0" y="0"/>
                </a:moveTo>
                <a:lnTo>
                  <a:pt x="2408608" y="0"/>
                </a:lnTo>
                <a:lnTo>
                  <a:pt x="2408608" y="5252056"/>
                </a:lnTo>
                <a:lnTo>
                  <a:pt x="0" y="525205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47408" t="-23951" r="-47408" b="-10063"/>
            </a:stretch>
          </a:blipFill>
        </p:spPr>
        <p:txBody>
          <a:bodyPr/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593330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4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4362109" y="327193"/>
            <a:ext cx="4837287" cy="7787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609630">
              <a:lnSpc>
                <a:spcPts val="6860"/>
              </a:lnSpc>
              <a:spcBef>
                <a:spcPct val="0"/>
              </a:spcBef>
            </a:pPr>
            <a:r>
              <a:rPr lang="en-US" sz="3400">
                <a:solidFill>
                  <a:srgbClr val="923030"/>
                </a:solidFill>
                <a:latin typeface="Cinzel Decorative"/>
              </a:rPr>
              <a:t>Logistic Regression</a:t>
            </a:r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240594D7-96FA-7E52-1C9F-3263B93F81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643" t="2797" r="696" b="-117"/>
          <a:stretch/>
        </p:blipFill>
        <p:spPr>
          <a:xfrm>
            <a:off x="788154" y="1963330"/>
            <a:ext cx="5880000" cy="435873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18B400E-6670-BD81-18CA-B566944F989B}"/>
              </a:ext>
            </a:extLst>
          </p:cNvPr>
          <p:cNvSpPr txBox="1"/>
          <p:nvPr/>
        </p:nvSpPr>
        <p:spPr>
          <a:xfrm>
            <a:off x="1101268" y="1308207"/>
            <a:ext cx="597089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solidFill>
                  <a:srgbClr val="923030"/>
                </a:solidFill>
                <a:ea typeface="Calibri"/>
                <a:cs typeface="Calibri"/>
              </a:rPr>
              <a:t>Logistic Regression on Train Data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50BD6AD-ECE7-B540-3574-5804EC78D218}"/>
              </a:ext>
            </a:extLst>
          </p:cNvPr>
          <p:cNvSpPr txBox="1"/>
          <p:nvPr/>
        </p:nvSpPr>
        <p:spPr>
          <a:xfrm>
            <a:off x="7209576" y="1306774"/>
            <a:ext cx="4476141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>
                <a:solidFill>
                  <a:srgbClr val="923030"/>
                </a:solidFill>
                <a:ea typeface="Calibri"/>
                <a:cs typeface="Calibri"/>
              </a:rPr>
              <a:t>The Odds ratio for the model's attributes</a:t>
            </a:r>
          </a:p>
        </p:txBody>
      </p:sp>
      <p:pic>
        <p:nvPicPr>
          <p:cNvPr id="21" name="Picture 20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311B66CD-E386-133D-C4B9-54CD3263F5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1414" y="1952418"/>
            <a:ext cx="4210050" cy="2943225"/>
          </a:xfrm>
          <a:prstGeom prst="rect">
            <a:avLst/>
          </a:prstGeom>
        </p:spPr>
      </p:pic>
      <p:sp>
        <p:nvSpPr>
          <p:cNvPr id="22" name="Freeform 14">
            <a:extLst>
              <a:ext uri="{FF2B5EF4-FFF2-40B4-BE49-F238E27FC236}">
                <a16:creationId xmlns:a16="http://schemas.microsoft.com/office/drawing/2014/main" id="{4A1B6123-F8A3-D4E8-0F5E-DE5483F5707C}"/>
              </a:ext>
            </a:extLst>
          </p:cNvPr>
          <p:cNvSpPr/>
          <p:nvPr/>
        </p:nvSpPr>
        <p:spPr>
          <a:xfrm>
            <a:off x="9754446" y="4759251"/>
            <a:ext cx="2279586" cy="1953072"/>
          </a:xfrm>
          <a:custGeom>
            <a:avLst/>
            <a:gdLst/>
            <a:ahLst/>
            <a:cxnLst/>
            <a:rect l="l" t="t" r="r" b="b"/>
            <a:pathLst>
              <a:path w="1211100" h="1152578">
                <a:moveTo>
                  <a:pt x="0" y="0"/>
                </a:moveTo>
                <a:lnTo>
                  <a:pt x="1211100" y="0"/>
                </a:lnTo>
                <a:lnTo>
                  <a:pt x="1211100" y="1152578"/>
                </a:lnTo>
                <a:lnTo>
                  <a:pt x="0" y="115257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09630"/>
            <a:endParaRPr lang="en-US" sz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Freeform 4">
            <a:extLst>
              <a:ext uri="{FF2B5EF4-FFF2-40B4-BE49-F238E27FC236}">
                <a16:creationId xmlns:a16="http://schemas.microsoft.com/office/drawing/2014/main" id="{D5707D43-CC04-6B76-06D8-C684862706E0}"/>
              </a:ext>
            </a:extLst>
          </p:cNvPr>
          <p:cNvSpPr/>
          <p:nvPr/>
        </p:nvSpPr>
        <p:spPr>
          <a:xfrm>
            <a:off x="-56497" y="6685575"/>
            <a:ext cx="12609794" cy="31750"/>
          </a:xfrm>
          <a:custGeom>
            <a:avLst/>
            <a:gdLst/>
            <a:ahLst/>
            <a:cxnLst/>
            <a:rect l="l" t="t" r="r" b="b"/>
            <a:pathLst>
              <a:path w="4981647" h="12543">
                <a:moveTo>
                  <a:pt x="0" y="0"/>
                </a:moveTo>
                <a:lnTo>
                  <a:pt x="4981647" y="0"/>
                </a:lnTo>
                <a:lnTo>
                  <a:pt x="4981647" y="12543"/>
                </a:lnTo>
                <a:lnTo>
                  <a:pt x="0" y="12543"/>
                </a:lnTo>
                <a:close/>
              </a:path>
            </a:pathLst>
          </a:custGeom>
          <a:solidFill>
            <a:srgbClr val="923030"/>
          </a:solidFill>
        </p:spPr>
        <p:txBody>
          <a:bodyPr/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Freeform 4">
            <a:extLst>
              <a:ext uri="{FF2B5EF4-FFF2-40B4-BE49-F238E27FC236}">
                <a16:creationId xmlns:a16="http://schemas.microsoft.com/office/drawing/2014/main" id="{6ECD74CC-81E5-DE3E-7004-25F99F2D370C}"/>
              </a:ext>
            </a:extLst>
          </p:cNvPr>
          <p:cNvSpPr/>
          <p:nvPr/>
        </p:nvSpPr>
        <p:spPr>
          <a:xfrm>
            <a:off x="-56497" y="180371"/>
            <a:ext cx="12609794" cy="31750"/>
          </a:xfrm>
          <a:custGeom>
            <a:avLst/>
            <a:gdLst/>
            <a:ahLst/>
            <a:cxnLst/>
            <a:rect l="l" t="t" r="r" b="b"/>
            <a:pathLst>
              <a:path w="4981647" h="12543">
                <a:moveTo>
                  <a:pt x="0" y="0"/>
                </a:moveTo>
                <a:lnTo>
                  <a:pt x="4981647" y="0"/>
                </a:lnTo>
                <a:lnTo>
                  <a:pt x="4981647" y="12543"/>
                </a:lnTo>
                <a:lnTo>
                  <a:pt x="0" y="12543"/>
                </a:lnTo>
                <a:close/>
              </a:path>
            </a:pathLst>
          </a:custGeom>
          <a:solidFill>
            <a:srgbClr val="923030"/>
          </a:solidFill>
        </p:spPr>
        <p:txBody>
          <a:bodyPr/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Freeform 32">
            <a:extLst>
              <a:ext uri="{FF2B5EF4-FFF2-40B4-BE49-F238E27FC236}">
                <a16:creationId xmlns:a16="http://schemas.microsoft.com/office/drawing/2014/main" id="{8478214D-ED16-2957-C7F4-E37E9E0971F2}"/>
              </a:ext>
            </a:extLst>
          </p:cNvPr>
          <p:cNvSpPr/>
          <p:nvPr/>
        </p:nvSpPr>
        <p:spPr>
          <a:xfrm flipH="1">
            <a:off x="93850" y="476150"/>
            <a:ext cx="896729" cy="1221407"/>
          </a:xfrm>
          <a:custGeom>
            <a:avLst/>
            <a:gdLst/>
            <a:ahLst/>
            <a:cxnLst/>
            <a:rect l="l" t="t" r="r" b="b"/>
            <a:pathLst>
              <a:path w="1345093" h="1832110">
                <a:moveTo>
                  <a:pt x="1345093" y="0"/>
                </a:moveTo>
                <a:lnTo>
                  <a:pt x="0" y="0"/>
                </a:lnTo>
                <a:lnTo>
                  <a:pt x="0" y="1832110"/>
                </a:lnTo>
                <a:lnTo>
                  <a:pt x="1345093" y="1832110"/>
                </a:lnTo>
                <a:lnTo>
                  <a:pt x="1345093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defTabSz="609630"/>
            <a:endParaRPr lang="en-US" sz="120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670343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4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28">
            <a:extLst>
              <a:ext uri="{FF2B5EF4-FFF2-40B4-BE49-F238E27FC236}">
                <a16:creationId xmlns:a16="http://schemas.microsoft.com/office/drawing/2014/main" id="{E73B3994-7A5B-8238-BE5B-E8CD6D779302}"/>
              </a:ext>
            </a:extLst>
          </p:cNvPr>
          <p:cNvSpPr/>
          <p:nvPr/>
        </p:nvSpPr>
        <p:spPr>
          <a:xfrm rot="-240000">
            <a:off x="4944104" y="5533774"/>
            <a:ext cx="2314382" cy="1037870"/>
          </a:xfrm>
          <a:custGeom>
            <a:avLst/>
            <a:gdLst/>
            <a:ahLst/>
            <a:cxnLst/>
            <a:rect l="l" t="t" r="r" b="b"/>
            <a:pathLst>
              <a:path w="1074449" h="1064681">
                <a:moveTo>
                  <a:pt x="0" y="0"/>
                </a:moveTo>
                <a:lnTo>
                  <a:pt x="1074449" y="0"/>
                </a:lnTo>
                <a:lnTo>
                  <a:pt x="1074449" y="1064682"/>
                </a:lnTo>
                <a:lnTo>
                  <a:pt x="0" y="10646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pPr defTabSz="609630"/>
            <a:endParaRPr lang="en-US" sz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4184402" y="-4387"/>
            <a:ext cx="4837287" cy="7787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609630">
              <a:lnSpc>
                <a:spcPts val="6860"/>
              </a:lnSpc>
              <a:spcBef>
                <a:spcPct val="0"/>
              </a:spcBef>
            </a:pPr>
            <a:r>
              <a:rPr lang="en-US" sz="3400">
                <a:solidFill>
                  <a:srgbClr val="923030"/>
                </a:solidFill>
                <a:latin typeface="Cinzel Decorative"/>
              </a:rPr>
              <a:t>Logistic Regression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50BD6AD-ECE7-B540-3574-5804EC78D218}"/>
              </a:ext>
            </a:extLst>
          </p:cNvPr>
          <p:cNvSpPr txBox="1"/>
          <p:nvPr/>
        </p:nvSpPr>
        <p:spPr>
          <a:xfrm>
            <a:off x="7059568" y="1017112"/>
            <a:ext cx="4740541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solidFill>
                  <a:srgbClr val="923030"/>
                </a:solidFill>
                <a:ea typeface="Calibri"/>
                <a:cs typeface="Calibri"/>
              </a:rPr>
              <a:t>Test Data Confusion Matrix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4C066F-F414-EFCD-24F1-404E15D9BB00}"/>
              </a:ext>
            </a:extLst>
          </p:cNvPr>
          <p:cNvSpPr txBox="1"/>
          <p:nvPr/>
        </p:nvSpPr>
        <p:spPr>
          <a:xfrm>
            <a:off x="920242" y="1054870"/>
            <a:ext cx="4740541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>
                <a:solidFill>
                  <a:srgbClr val="923030"/>
                </a:solidFill>
                <a:ea typeface="Calibri"/>
                <a:cs typeface="Calibri"/>
              </a:rPr>
              <a:t>Train Data Confusion Matrix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2D80D74-73ED-C560-61D5-E0BA82422B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6988" y="1699154"/>
            <a:ext cx="3059689" cy="1247775"/>
          </a:xfrm>
          <a:prstGeom prst="rect">
            <a:avLst/>
          </a:prstGeom>
        </p:spPr>
      </p:pic>
      <p:pic>
        <p:nvPicPr>
          <p:cNvPr id="9" name="Picture 8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72B095CD-B8BB-0C21-603C-B47DC14378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72682" y="1702329"/>
            <a:ext cx="2962275" cy="1241425"/>
          </a:xfrm>
          <a:prstGeom prst="rect">
            <a:avLst/>
          </a:prstGeom>
        </p:spPr>
      </p:pic>
      <p:pic>
        <p:nvPicPr>
          <p:cNvPr id="12" name="Picture 11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783DA15D-E701-23FF-CB5E-31EF8DF59D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79876" y="2943754"/>
            <a:ext cx="2962275" cy="3714750"/>
          </a:xfrm>
          <a:prstGeom prst="rect">
            <a:avLst/>
          </a:prstGeom>
        </p:spPr>
      </p:pic>
      <p:pic>
        <p:nvPicPr>
          <p:cNvPr id="13" name="Picture 12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B92CDE93-9E09-E9B9-453A-610F0AD02A7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-89" r="-1404" b="2373"/>
          <a:stretch/>
        </p:blipFill>
        <p:spPr>
          <a:xfrm>
            <a:off x="7646988" y="2946737"/>
            <a:ext cx="3061806" cy="3704365"/>
          </a:xfrm>
          <a:prstGeom prst="rect">
            <a:avLst/>
          </a:prstGeom>
        </p:spPr>
      </p:pic>
      <p:sp>
        <p:nvSpPr>
          <p:cNvPr id="7" name="Freeform 5">
            <a:extLst>
              <a:ext uri="{FF2B5EF4-FFF2-40B4-BE49-F238E27FC236}">
                <a16:creationId xmlns:a16="http://schemas.microsoft.com/office/drawing/2014/main" id="{4CAA6EB5-A12C-4A6B-D83C-184E1844CA80}"/>
              </a:ext>
            </a:extLst>
          </p:cNvPr>
          <p:cNvSpPr/>
          <p:nvPr/>
        </p:nvSpPr>
        <p:spPr>
          <a:xfrm>
            <a:off x="5276128" y="1858608"/>
            <a:ext cx="1647167" cy="4174847"/>
          </a:xfrm>
          <a:custGeom>
            <a:avLst/>
            <a:gdLst/>
            <a:ahLst/>
            <a:cxnLst/>
            <a:rect l="l" t="t" r="r" b="b"/>
            <a:pathLst>
              <a:path w="2470750" h="6262270">
                <a:moveTo>
                  <a:pt x="0" y="0"/>
                </a:moveTo>
                <a:lnTo>
                  <a:pt x="2470750" y="0"/>
                </a:lnTo>
                <a:lnTo>
                  <a:pt x="2470750" y="6262270"/>
                </a:lnTo>
                <a:lnTo>
                  <a:pt x="0" y="626227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Freeform 40">
            <a:extLst>
              <a:ext uri="{FF2B5EF4-FFF2-40B4-BE49-F238E27FC236}">
                <a16:creationId xmlns:a16="http://schemas.microsoft.com/office/drawing/2014/main" id="{F5E59619-89D4-2C76-CD57-9AE975D8DDC9}"/>
              </a:ext>
            </a:extLst>
          </p:cNvPr>
          <p:cNvSpPr/>
          <p:nvPr/>
        </p:nvSpPr>
        <p:spPr>
          <a:xfrm flipH="1">
            <a:off x="2469" y="104586"/>
            <a:ext cx="1339940" cy="759574"/>
          </a:xfrm>
          <a:custGeom>
            <a:avLst/>
            <a:gdLst/>
            <a:ahLst/>
            <a:cxnLst/>
            <a:rect l="l" t="t" r="r" b="b"/>
            <a:pathLst>
              <a:path w="1597161" h="710736">
                <a:moveTo>
                  <a:pt x="1597160" y="0"/>
                </a:moveTo>
                <a:lnTo>
                  <a:pt x="0" y="0"/>
                </a:lnTo>
                <a:lnTo>
                  <a:pt x="0" y="710737"/>
                </a:lnTo>
                <a:lnTo>
                  <a:pt x="1597160" y="710737"/>
                </a:lnTo>
                <a:lnTo>
                  <a:pt x="159716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pPr defTabSz="609630"/>
            <a:endParaRPr lang="en-US" sz="120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358730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767516" y="4263532"/>
            <a:ext cx="2209537" cy="2355205"/>
          </a:xfrm>
          <a:custGeom>
            <a:avLst/>
            <a:gdLst/>
            <a:ahLst/>
            <a:cxnLst/>
            <a:rect l="l" t="t" r="r" b="b"/>
            <a:pathLst>
              <a:path w="3314306" h="3532808">
                <a:moveTo>
                  <a:pt x="0" y="0"/>
                </a:moveTo>
                <a:lnTo>
                  <a:pt x="3314307" y="0"/>
                </a:lnTo>
                <a:lnTo>
                  <a:pt x="3314307" y="3532808"/>
                </a:lnTo>
                <a:lnTo>
                  <a:pt x="0" y="35328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b="-66057"/>
            </a:stretch>
          </a:blipFill>
        </p:spPr>
        <p:txBody>
          <a:bodyPr/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Freeform 3"/>
          <p:cNvSpPr/>
          <p:nvPr/>
        </p:nvSpPr>
        <p:spPr>
          <a:xfrm flipH="1">
            <a:off x="-1431387" y="729680"/>
            <a:ext cx="5410200" cy="2407539"/>
          </a:xfrm>
          <a:custGeom>
            <a:avLst/>
            <a:gdLst/>
            <a:ahLst/>
            <a:cxnLst/>
            <a:rect l="l" t="t" r="r" b="b"/>
            <a:pathLst>
              <a:path w="8115300" h="3611308">
                <a:moveTo>
                  <a:pt x="8115300" y="0"/>
                </a:moveTo>
                <a:lnTo>
                  <a:pt x="0" y="0"/>
                </a:lnTo>
                <a:lnTo>
                  <a:pt x="0" y="3611308"/>
                </a:lnTo>
                <a:lnTo>
                  <a:pt x="8115300" y="3611308"/>
                </a:lnTo>
                <a:lnTo>
                  <a:pt x="811530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450129" y="2271358"/>
            <a:ext cx="1647167" cy="4174847"/>
          </a:xfrm>
          <a:custGeom>
            <a:avLst/>
            <a:gdLst/>
            <a:ahLst/>
            <a:cxnLst/>
            <a:rect l="l" t="t" r="r" b="b"/>
            <a:pathLst>
              <a:path w="2470750" h="6262270">
                <a:moveTo>
                  <a:pt x="0" y="0"/>
                </a:moveTo>
                <a:lnTo>
                  <a:pt x="2470750" y="0"/>
                </a:lnTo>
                <a:lnTo>
                  <a:pt x="2470750" y="6262270"/>
                </a:lnTo>
                <a:lnTo>
                  <a:pt x="0" y="626227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Freeform 6"/>
          <p:cNvSpPr/>
          <p:nvPr/>
        </p:nvSpPr>
        <p:spPr>
          <a:xfrm rot="-3518141">
            <a:off x="9492639" y="-486966"/>
            <a:ext cx="1457467" cy="5808747"/>
          </a:xfrm>
          <a:custGeom>
            <a:avLst/>
            <a:gdLst/>
            <a:ahLst/>
            <a:cxnLst/>
            <a:rect l="l" t="t" r="r" b="b"/>
            <a:pathLst>
              <a:path w="2186201" h="8713121">
                <a:moveTo>
                  <a:pt x="0" y="0"/>
                </a:moveTo>
                <a:lnTo>
                  <a:pt x="2186202" y="0"/>
                </a:lnTo>
                <a:lnTo>
                  <a:pt x="2186202" y="8713121"/>
                </a:lnTo>
                <a:lnTo>
                  <a:pt x="0" y="871312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7" name="Group 7"/>
          <p:cNvGrpSpPr/>
          <p:nvPr/>
        </p:nvGrpSpPr>
        <p:grpSpPr>
          <a:xfrm>
            <a:off x="-208897" y="214421"/>
            <a:ext cx="12609794" cy="31750"/>
            <a:chOff x="0" y="0"/>
            <a:chExt cx="4981647" cy="1254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981647" cy="12543"/>
            </a:xfrm>
            <a:custGeom>
              <a:avLst/>
              <a:gdLst/>
              <a:ahLst/>
              <a:cxnLst/>
              <a:rect l="l" t="t" r="r" b="b"/>
              <a:pathLst>
                <a:path w="4981647" h="12543">
                  <a:moveTo>
                    <a:pt x="0" y="0"/>
                  </a:moveTo>
                  <a:lnTo>
                    <a:pt x="4981647" y="0"/>
                  </a:lnTo>
                  <a:lnTo>
                    <a:pt x="4981647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FDF5E5"/>
            </a:solidFill>
          </p:spPr>
          <p:txBody>
            <a:bodyPr/>
            <a:lstStyle/>
            <a:p>
              <a:pPr marL="0" marR="0" lvl="0" indent="0" algn="l" defTabSz="6096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4981647" cy="50643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marL="0" marR="0" lvl="0" indent="0" algn="ctr" defTabSz="609630" rtl="0" eaLnBrk="1" fontAlgn="auto" latinLnBrk="0" hangingPunct="1">
                <a:lnSpc>
                  <a:spcPts val="196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-208897" y="6611830"/>
            <a:ext cx="12609794" cy="31750"/>
            <a:chOff x="0" y="0"/>
            <a:chExt cx="4981647" cy="1254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981647" cy="12543"/>
            </a:xfrm>
            <a:custGeom>
              <a:avLst/>
              <a:gdLst/>
              <a:ahLst/>
              <a:cxnLst/>
              <a:rect l="l" t="t" r="r" b="b"/>
              <a:pathLst>
                <a:path w="4981647" h="12543">
                  <a:moveTo>
                    <a:pt x="0" y="0"/>
                  </a:moveTo>
                  <a:lnTo>
                    <a:pt x="4981647" y="0"/>
                  </a:lnTo>
                  <a:lnTo>
                    <a:pt x="4981647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FDF5E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6096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4981647" cy="50643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marL="0" marR="0" lvl="0" indent="0" algn="ctr" defTabSz="609630" rtl="0" eaLnBrk="1" fontAlgn="auto" latinLnBrk="0" hangingPunct="1">
                <a:lnSpc>
                  <a:spcPts val="196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4318A857-35C7-5EE9-2306-81F29FEA8231}"/>
              </a:ext>
            </a:extLst>
          </p:cNvPr>
          <p:cNvSpPr txBox="1"/>
          <p:nvPr/>
        </p:nvSpPr>
        <p:spPr>
          <a:xfrm>
            <a:off x="3776397" y="2480282"/>
            <a:ext cx="8075052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srgbClr val="FDF5E5"/>
                </a:solidFill>
                <a:effectLst/>
                <a:uLnTx/>
                <a:uFillTx/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FINAL TAKEAWAY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DLaM Display" panose="02010000000000000000" pitchFamily="2" charset="77"/>
              <a:ea typeface="ADLaM Display" panose="02010000000000000000" pitchFamily="2" charset="77"/>
              <a:cs typeface="ADLaM Display" panose="02010000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7159980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4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52500" y="1715981"/>
            <a:ext cx="1750550" cy="3764677"/>
            <a:chOff x="0" y="0"/>
            <a:chExt cx="3501100" cy="752935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28357" t="25260" r="28783" b="13214"/>
            <a:stretch>
              <a:fillRect/>
            </a:stretch>
          </p:blipFill>
          <p:spPr>
            <a:xfrm>
              <a:off x="0" y="0"/>
              <a:ext cx="3501100" cy="7529354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6970078" y="1722608"/>
            <a:ext cx="1750550" cy="3764677"/>
            <a:chOff x="0" y="0"/>
            <a:chExt cx="3501100" cy="7529354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/>
            <a:srcRect l="10025" t="24737" r="52830" b="21909"/>
            <a:stretch>
              <a:fillRect/>
            </a:stretch>
          </p:blipFill>
          <p:spPr>
            <a:xfrm>
              <a:off x="0" y="0"/>
              <a:ext cx="3501100" cy="7529354"/>
            </a:xfrm>
            <a:prstGeom prst="rect">
              <a:avLst/>
            </a:prstGeom>
          </p:spPr>
        </p:pic>
      </p:grpSp>
      <p:grpSp>
        <p:nvGrpSpPr>
          <p:cNvPr id="8" name="Group 8"/>
          <p:cNvGrpSpPr/>
          <p:nvPr/>
        </p:nvGrpSpPr>
        <p:grpSpPr>
          <a:xfrm>
            <a:off x="-208897" y="6611830"/>
            <a:ext cx="12609794" cy="31750"/>
            <a:chOff x="0" y="0"/>
            <a:chExt cx="4981647" cy="1254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981647" cy="12543"/>
            </a:xfrm>
            <a:custGeom>
              <a:avLst/>
              <a:gdLst/>
              <a:ahLst/>
              <a:cxnLst/>
              <a:rect l="l" t="t" r="r" b="b"/>
              <a:pathLst>
                <a:path w="4981647" h="12543">
                  <a:moveTo>
                    <a:pt x="0" y="0"/>
                  </a:moveTo>
                  <a:lnTo>
                    <a:pt x="4981647" y="0"/>
                  </a:lnTo>
                  <a:lnTo>
                    <a:pt x="4981647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923030"/>
            </a:solidFill>
          </p:spPr>
          <p:txBody>
            <a:bodyPr/>
            <a:lstStyle/>
            <a:p>
              <a:pPr defTabSz="609630"/>
              <a:endParaRPr lang="en-US" sz="1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4981647" cy="50643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 defTabSz="609630">
                <a:lnSpc>
                  <a:spcPts val="1960"/>
                </a:lnSpc>
              </a:pPr>
              <a:endParaRPr sz="1200">
                <a:solidFill>
                  <a:prstClr val="black"/>
                </a:solidFill>
                <a:latin typeface="Calibri"/>
              </a:endParaRP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-208897" y="214421"/>
            <a:ext cx="12609794" cy="31750"/>
            <a:chOff x="0" y="0"/>
            <a:chExt cx="4981647" cy="1254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981647" cy="12543"/>
            </a:xfrm>
            <a:custGeom>
              <a:avLst/>
              <a:gdLst/>
              <a:ahLst/>
              <a:cxnLst/>
              <a:rect l="l" t="t" r="r" b="b"/>
              <a:pathLst>
                <a:path w="4981647" h="12543">
                  <a:moveTo>
                    <a:pt x="0" y="0"/>
                  </a:moveTo>
                  <a:lnTo>
                    <a:pt x="4981647" y="0"/>
                  </a:lnTo>
                  <a:lnTo>
                    <a:pt x="4981647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923030"/>
            </a:solidFill>
          </p:spPr>
          <p:txBody>
            <a:bodyPr/>
            <a:lstStyle/>
            <a:p>
              <a:pPr defTabSz="609630"/>
              <a:endParaRPr lang="en-US" sz="1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4981647" cy="50643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 defTabSz="609630">
                <a:lnSpc>
                  <a:spcPts val="1960"/>
                </a:lnSpc>
              </a:pPr>
              <a:endParaRPr sz="12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2207853" y="597535"/>
            <a:ext cx="7776295" cy="821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609630">
              <a:lnSpc>
                <a:spcPts val="6860"/>
              </a:lnSpc>
              <a:spcBef>
                <a:spcPct val="0"/>
              </a:spcBef>
            </a:pPr>
            <a:r>
              <a:rPr lang="en-US" sz="4650">
                <a:solidFill>
                  <a:srgbClr val="923030"/>
                </a:solidFill>
                <a:latin typeface="Cinzel Decorative"/>
              </a:rPr>
              <a:t>Final Takeaway</a:t>
            </a:r>
            <a:endParaRPr lang="en-US" sz="4667">
              <a:solidFill>
                <a:srgbClr val="923030"/>
              </a:solidFill>
              <a:latin typeface="Cinzel Decorative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3293892" y="2048531"/>
            <a:ext cx="2148266" cy="322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609630">
              <a:lnSpc>
                <a:spcPts val="2650"/>
              </a:lnSpc>
            </a:pPr>
            <a:r>
              <a:rPr lang="en-US" sz="1850">
                <a:solidFill>
                  <a:srgbClr val="320909"/>
                </a:solidFill>
                <a:latin typeface="Circe Semi-Bold"/>
              </a:rPr>
              <a:t> 01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816169" y="2048531"/>
            <a:ext cx="2148266" cy="322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609630">
              <a:lnSpc>
                <a:spcPts val="2650"/>
              </a:lnSpc>
            </a:pPr>
            <a:r>
              <a:rPr lang="en-US" sz="1850">
                <a:solidFill>
                  <a:srgbClr val="320909"/>
                </a:solidFill>
                <a:latin typeface="Circe Semi-Bold"/>
              </a:rPr>
              <a:t> 02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3293892" y="2686102"/>
            <a:ext cx="1987999" cy="18306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defTabSz="609630">
              <a:lnSpc>
                <a:spcPts val="2352"/>
              </a:lnSpc>
            </a:pPr>
            <a:r>
              <a:rPr lang="en-US" b="1">
                <a:solidFill>
                  <a:schemeClr val="accent2">
                    <a:lumMod val="75000"/>
                  </a:schemeClr>
                </a:solidFill>
                <a:ea typeface="+mn-lt"/>
                <a:cs typeface="+mn-lt"/>
              </a:rPr>
              <a:t>Variables affecting the quality of the wine: </a:t>
            </a:r>
            <a:endParaRPr lang="en-US">
              <a:solidFill>
                <a:schemeClr val="accent2">
                  <a:lumMod val="75000"/>
                </a:schemeClr>
              </a:solidFill>
              <a:ea typeface="+mn-lt"/>
              <a:cs typeface="+mn-lt"/>
            </a:endParaRPr>
          </a:p>
          <a:p>
            <a:pPr defTabSz="609630">
              <a:lnSpc>
                <a:spcPts val="2352"/>
              </a:lnSpc>
            </a:pPr>
            <a:r>
              <a:rPr lang="en-US" b="1">
                <a:solidFill>
                  <a:schemeClr val="accent2">
                    <a:lumMod val="75000"/>
                  </a:schemeClr>
                </a:solidFill>
                <a:ea typeface="+mn-lt"/>
                <a:cs typeface="+mn-lt"/>
              </a:rPr>
              <a:t>Sulphates, Volatile Acidity, total </a:t>
            </a:r>
            <a:r>
              <a:rPr lang="en-US" b="1" err="1">
                <a:solidFill>
                  <a:schemeClr val="accent2">
                    <a:lumMod val="75000"/>
                  </a:schemeClr>
                </a:solidFill>
                <a:ea typeface="+mn-lt"/>
                <a:cs typeface="+mn-lt"/>
              </a:rPr>
              <a:t>sulphur</a:t>
            </a:r>
            <a:r>
              <a:rPr lang="en-US" b="1">
                <a:solidFill>
                  <a:schemeClr val="accent2">
                    <a:lumMod val="75000"/>
                  </a:schemeClr>
                </a:solidFill>
                <a:ea typeface="+mn-lt"/>
                <a:cs typeface="+mn-lt"/>
              </a:rPr>
              <a:t> dioxide, alcohol.</a:t>
            </a:r>
            <a:endParaRPr lang="en-US" b="1">
              <a:solidFill>
                <a:schemeClr val="accent2">
                  <a:lumMod val="75000"/>
                </a:schemeClr>
              </a:solidFill>
              <a:cs typeface="Calibri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8996086" y="2651776"/>
            <a:ext cx="1971709" cy="24393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defTabSz="609630">
              <a:lnSpc>
                <a:spcPts val="2352"/>
              </a:lnSpc>
              <a:spcBef>
                <a:spcPct val="0"/>
              </a:spcBef>
            </a:pPr>
            <a:r>
              <a:rPr lang="en-US" sz="1600" b="1">
                <a:solidFill>
                  <a:schemeClr val="accent2">
                    <a:lumMod val="75000"/>
                  </a:schemeClr>
                </a:solidFill>
                <a:ea typeface="+mn-lt"/>
                <a:cs typeface="+mn-lt"/>
              </a:rPr>
              <a:t>The model's performance on the test dataset closely aligns with its performance on the training dataset ,</a:t>
            </a:r>
            <a:r>
              <a:rPr lang="en-US" sz="1600" b="1" err="1">
                <a:solidFill>
                  <a:schemeClr val="accent2">
                    <a:lumMod val="75000"/>
                  </a:schemeClr>
                </a:solidFill>
                <a:ea typeface="+mn-lt"/>
                <a:cs typeface="+mn-lt"/>
              </a:rPr>
              <a:t>i.e</a:t>
            </a:r>
            <a:r>
              <a:rPr lang="en-US" sz="1600" b="1">
                <a:solidFill>
                  <a:schemeClr val="accent2">
                    <a:lumMod val="75000"/>
                  </a:schemeClr>
                </a:solidFill>
                <a:ea typeface="+mn-lt"/>
                <a:cs typeface="+mn-lt"/>
              </a:rPr>
              <a:t>, the model is not overfitting.</a:t>
            </a:r>
            <a:endParaRPr lang="en-US" b="1">
              <a:solidFill>
                <a:schemeClr val="accent2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767516" y="4263532"/>
            <a:ext cx="2209537" cy="2355205"/>
          </a:xfrm>
          <a:custGeom>
            <a:avLst/>
            <a:gdLst/>
            <a:ahLst/>
            <a:cxnLst/>
            <a:rect l="l" t="t" r="r" b="b"/>
            <a:pathLst>
              <a:path w="3314306" h="3532808">
                <a:moveTo>
                  <a:pt x="0" y="0"/>
                </a:moveTo>
                <a:lnTo>
                  <a:pt x="3314307" y="0"/>
                </a:lnTo>
                <a:lnTo>
                  <a:pt x="3314307" y="3532808"/>
                </a:lnTo>
                <a:lnTo>
                  <a:pt x="0" y="35328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b="-66057"/>
            </a:stretch>
          </a:blipFill>
        </p:spPr>
        <p:txBody>
          <a:bodyPr/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Freeform 3"/>
          <p:cNvSpPr/>
          <p:nvPr/>
        </p:nvSpPr>
        <p:spPr>
          <a:xfrm flipH="1">
            <a:off x="-1431387" y="729680"/>
            <a:ext cx="5410200" cy="2407539"/>
          </a:xfrm>
          <a:custGeom>
            <a:avLst/>
            <a:gdLst/>
            <a:ahLst/>
            <a:cxnLst/>
            <a:rect l="l" t="t" r="r" b="b"/>
            <a:pathLst>
              <a:path w="8115300" h="3611308">
                <a:moveTo>
                  <a:pt x="8115300" y="0"/>
                </a:moveTo>
                <a:lnTo>
                  <a:pt x="0" y="0"/>
                </a:lnTo>
                <a:lnTo>
                  <a:pt x="0" y="3611308"/>
                </a:lnTo>
                <a:lnTo>
                  <a:pt x="8115300" y="3611308"/>
                </a:lnTo>
                <a:lnTo>
                  <a:pt x="811530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450129" y="2271358"/>
            <a:ext cx="1647167" cy="4174847"/>
          </a:xfrm>
          <a:custGeom>
            <a:avLst/>
            <a:gdLst/>
            <a:ahLst/>
            <a:cxnLst/>
            <a:rect l="l" t="t" r="r" b="b"/>
            <a:pathLst>
              <a:path w="2470750" h="6262270">
                <a:moveTo>
                  <a:pt x="0" y="0"/>
                </a:moveTo>
                <a:lnTo>
                  <a:pt x="2470750" y="0"/>
                </a:lnTo>
                <a:lnTo>
                  <a:pt x="2470750" y="6262270"/>
                </a:lnTo>
                <a:lnTo>
                  <a:pt x="0" y="626227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Freeform 6"/>
          <p:cNvSpPr/>
          <p:nvPr/>
        </p:nvSpPr>
        <p:spPr>
          <a:xfrm rot="-3518141">
            <a:off x="9492639" y="-486966"/>
            <a:ext cx="1457467" cy="5808747"/>
          </a:xfrm>
          <a:custGeom>
            <a:avLst/>
            <a:gdLst/>
            <a:ahLst/>
            <a:cxnLst/>
            <a:rect l="l" t="t" r="r" b="b"/>
            <a:pathLst>
              <a:path w="2186201" h="8713121">
                <a:moveTo>
                  <a:pt x="0" y="0"/>
                </a:moveTo>
                <a:lnTo>
                  <a:pt x="2186202" y="0"/>
                </a:lnTo>
                <a:lnTo>
                  <a:pt x="2186202" y="8713121"/>
                </a:lnTo>
                <a:lnTo>
                  <a:pt x="0" y="871312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7" name="Group 7"/>
          <p:cNvGrpSpPr/>
          <p:nvPr/>
        </p:nvGrpSpPr>
        <p:grpSpPr>
          <a:xfrm>
            <a:off x="-208897" y="214421"/>
            <a:ext cx="12609794" cy="31750"/>
            <a:chOff x="0" y="0"/>
            <a:chExt cx="4981647" cy="1254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981647" cy="12543"/>
            </a:xfrm>
            <a:custGeom>
              <a:avLst/>
              <a:gdLst/>
              <a:ahLst/>
              <a:cxnLst/>
              <a:rect l="l" t="t" r="r" b="b"/>
              <a:pathLst>
                <a:path w="4981647" h="12543">
                  <a:moveTo>
                    <a:pt x="0" y="0"/>
                  </a:moveTo>
                  <a:lnTo>
                    <a:pt x="4981647" y="0"/>
                  </a:lnTo>
                  <a:lnTo>
                    <a:pt x="4981647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FDF5E5"/>
            </a:solidFill>
          </p:spPr>
          <p:txBody>
            <a:bodyPr/>
            <a:lstStyle/>
            <a:p>
              <a:pPr marL="0" marR="0" lvl="0" indent="0" algn="l" defTabSz="6096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4981647" cy="50643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marL="0" marR="0" lvl="0" indent="0" algn="ctr" defTabSz="609630" rtl="0" eaLnBrk="1" fontAlgn="auto" latinLnBrk="0" hangingPunct="1">
                <a:lnSpc>
                  <a:spcPts val="196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-208897" y="6611830"/>
            <a:ext cx="12609794" cy="31750"/>
            <a:chOff x="0" y="0"/>
            <a:chExt cx="4981647" cy="1254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981647" cy="12543"/>
            </a:xfrm>
            <a:custGeom>
              <a:avLst/>
              <a:gdLst/>
              <a:ahLst/>
              <a:cxnLst/>
              <a:rect l="l" t="t" r="r" b="b"/>
              <a:pathLst>
                <a:path w="4981647" h="12543">
                  <a:moveTo>
                    <a:pt x="0" y="0"/>
                  </a:moveTo>
                  <a:lnTo>
                    <a:pt x="4981647" y="0"/>
                  </a:lnTo>
                  <a:lnTo>
                    <a:pt x="4981647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FDF5E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6096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4981647" cy="50643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marL="0" marR="0" lvl="0" indent="0" algn="ctr" defTabSz="609630" rtl="0" eaLnBrk="1" fontAlgn="auto" latinLnBrk="0" hangingPunct="1">
                <a:lnSpc>
                  <a:spcPts val="196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4318A857-35C7-5EE9-2306-81F29FEA8231}"/>
              </a:ext>
            </a:extLst>
          </p:cNvPr>
          <p:cNvSpPr txBox="1"/>
          <p:nvPr/>
        </p:nvSpPr>
        <p:spPr>
          <a:xfrm>
            <a:off x="3097583" y="3137219"/>
            <a:ext cx="807505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srgbClr val="FDF5E5"/>
                </a:solidFill>
                <a:effectLst/>
                <a:uLnTx/>
                <a:uFillTx/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THANK YOU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DLaM Display" panose="02010000000000000000" pitchFamily="2" charset="77"/>
              <a:ea typeface="ADLaM Display" panose="02010000000000000000" pitchFamily="2" charset="77"/>
              <a:cs typeface="ADLaM Display" panose="02010000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6684351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767516" y="4263532"/>
            <a:ext cx="2209537" cy="2355205"/>
          </a:xfrm>
          <a:custGeom>
            <a:avLst/>
            <a:gdLst/>
            <a:ahLst/>
            <a:cxnLst/>
            <a:rect l="l" t="t" r="r" b="b"/>
            <a:pathLst>
              <a:path w="3314306" h="3532808">
                <a:moveTo>
                  <a:pt x="0" y="0"/>
                </a:moveTo>
                <a:lnTo>
                  <a:pt x="3314307" y="0"/>
                </a:lnTo>
                <a:lnTo>
                  <a:pt x="3314307" y="3532808"/>
                </a:lnTo>
                <a:lnTo>
                  <a:pt x="0" y="35328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b="-66057"/>
            </a:stretch>
          </a:blipFill>
        </p:spPr>
        <p:txBody>
          <a:bodyPr/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Freeform 3"/>
          <p:cNvSpPr/>
          <p:nvPr/>
        </p:nvSpPr>
        <p:spPr>
          <a:xfrm flipH="1">
            <a:off x="-1431387" y="729680"/>
            <a:ext cx="5410200" cy="2407539"/>
          </a:xfrm>
          <a:custGeom>
            <a:avLst/>
            <a:gdLst/>
            <a:ahLst/>
            <a:cxnLst/>
            <a:rect l="l" t="t" r="r" b="b"/>
            <a:pathLst>
              <a:path w="8115300" h="3611308">
                <a:moveTo>
                  <a:pt x="8115300" y="0"/>
                </a:moveTo>
                <a:lnTo>
                  <a:pt x="0" y="0"/>
                </a:lnTo>
                <a:lnTo>
                  <a:pt x="0" y="3611308"/>
                </a:lnTo>
                <a:lnTo>
                  <a:pt x="8115300" y="3611308"/>
                </a:lnTo>
                <a:lnTo>
                  <a:pt x="811530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450129" y="2271358"/>
            <a:ext cx="1647167" cy="4174847"/>
          </a:xfrm>
          <a:custGeom>
            <a:avLst/>
            <a:gdLst/>
            <a:ahLst/>
            <a:cxnLst/>
            <a:rect l="l" t="t" r="r" b="b"/>
            <a:pathLst>
              <a:path w="2470750" h="6262270">
                <a:moveTo>
                  <a:pt x="0" y="0"/>
                </a:moveTo>
                <a:lnTo>
                  <a:pt x="2470750" y="0"/>
                </a:lnTo>
                <a:lnTo>
                  <a:pt x="2470750" y="6262270"/>
                </a:lnTo>
                <a:lnTo>
                  <a:pt x="0" y="626227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Freeform 6"/>
          <p:cNvSpPr/>
          <p:nvPr/>
        </p:nvSpPr>
        <p:spPr>
          <a:xfrm rot="-3518141">
            <a:off x="9492639" y="-486966"/>
            <a:ext cx="1457467" cy="5808747"/>
          </a:xfrm>
          <a:custGeom>
            <a:avLst/>
            <a:gdLst/>
            <a:ahLst/>
            <a:cxnLst/>
            <a:rect l="l" t="t" r="r" b="b"/>
            <a:pathLst>
              <a:path w="2186201" h="8713121">
                <a:moveTo>
                  <a:pt x="0" y="0"/>
                </a:moveTo>
                <a:lnTo>
                  <a:pt x="2186202" y="0"/>
                </a:lnTo>
                <a:lnTo>
                  <a:pt x="2186202" y="8713121"/>
                </a:lnTo>
                <a:lnTo>
                  <a:pt x="0" y="871312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7" name="Group 7"/>
          <p:cNvGrpSpPr/>
          <p:nvPr/>
        </p:nvGrpSpPr>
        <p:grpSpPr>
          <a:xfrm>
            <a:off x="-208897" y="214421"/>
            <a:ext cx="12609794" cy="31750"/>
            <a:chOff x="0" y="0"/>
            <a:chExt cx="4981647" cy="1254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981647" cy="12543"/>
            </a:xfrm>
            <a:custGeom>
              <a:avLst/>
              <a:gdLst/>
              <a:ahLst/>
              <a:cxnLst/>
              <a:rect l="l" t="t" r="r" b="b"/>
              <a:pathLst>
                <a:path w="4981647" h="12543">
                  <a:moveTo>
                    <a:pt x="0" y="0"/>
                  </a:moveTo>
                  <a:lnTo>
                    <a:pt x="4981647" y="0"/>
                  </a:lnTo>
                  <a:lnTo>
                    <a:pt x="4981647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FDF5E5"/>
            </a:solidFill>
          </p:spPr>
          <p:txBody>
            <a:bodyPr/>
            <a:lstStyle/>
            <a:p>
              <a:pPr marL="0" marR="0" lvl="0" indent="0" algn="l" defTabSz="6096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4981647" cy="50643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marL="0" marR="0" lvl="0" indent="0" algn="ctr" defTabSz="609630" rtl="0" eaLnBrk="1" fontAlgn="auto" latinLnBrk="0" hangingPunct="1">
                <a:lnSpc>
                  <a:spcPts val="196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-208897" y="6611830"/>
            <a:ext cx="12609794" cy="31750"/>
            <a:chOff x="0" y="0"/>
            <a:chExt cx="4981647" cy="1254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981647" cy="12543"/>
            </a:xfrm>
            <a:custGeom>
              <a:avLst/>
              <a:gdLst/>
              <a:ahLst/>
              <a:cxnLst/>
              <a:rect l="l" t="t" r="r" b="b"/>
              <a:pathLst>
                <a:path w="4981647" h="12543">
                  <a:moveTo>
                    <a:pt x="0" y="0"/>
                  </a:moveTo>
                  <a:lnTo>
                    <a:pt x="4981647" y="0"/>
                  </a:lnTo>
                  <a:lnTo>
                    <a:pt x="4981647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FDF5E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6096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4981647" cy="50643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marL="0" marR="0" lvl="0" indent="0" algn="ctr" defTabSz="609630" rtl="0" eaLnBrk="1" fontAlgn="auto" latinLnBrk="0" hangingPunct="1">
                <a:lnSpc>
                  <a:spcPts val="196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4318A857-35C7-5EE9-2306-81F29FEA8231}"/>
              </a:ext>
            </a:extLst>
          </p:cNvPr>
          <p:cNvSpPr txBox="1"/>
          <p:nvPr/>
        </p:nvSpPr>
        <p:spPr>
          <a:xfrm>
            <a:off x="2807955" y="3217712"/>
            <a:ext cx="741341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rgbClr val="FDF5E5"/>
                </a:solidFill>
                <a:effectLst/>
                <a:uLnTx/>
                <a:uFillTx/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INTRODUCTION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DLaM Display" panose="02010000000000000000" pitchFamily="2" charset="77"/>
              <a:ea typeface="ADLaM Display" panose="02010000000000000000" pitchFamily="2" charset="77"/>
              <a:cs typeface="ADLaM Display" panose="02010000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0612296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4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-208897" y="214421"/>
            <a:ext cx="12609794" cy="31750"/>
            <a:chOff x="0" y="0"/>
            <a:chExt cx="4981647" cy="1254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981647" cy="12543"/>
            </a:xfrm>
            <a:custGeom>
              <a:avLst/>
              <a:gdLst/>
              <a:ahLst/>
              <a:cxnLst/>
              <a:rect l="l" t="t" r="r" b="b"/>
              <a:pathLst>
                <a:path w="4981647" h="12543">
                  <a:moveTo>
                    <a:pt x="0" y="0"/>
                  </a:moveTo>
                  <a:lnTo>
                    <a:pt x="4981647" y="0"/>
                  </a:lnTo>
                  <a:lnTo>
                    <a:pt x="4981647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923030"/>
            </a:solidFill>
          </p:spPr>
          <p:txBody>
            <a:bodyPr/>
            <a:lstStyle/>
            <a:p>
              <a:pPr defTabSz="609630"/>
              <a:endParaRPr lang="en-US" sz="1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981647" cy="50643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 defTabSz="609630">
                <a:lnSpc>
                  <a:spcPts val="1960"/>
                </a:lnSpc>
              </a:pPr>
              <a:endParaRPr sz="1200">
                <a:solidFill>
                  <a:prstClr val="black"/>
                </a:solidFill>
                <a:latin typeface="Calibri"/>
              </a:endParaRP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208897" y="6611830"/>
            <a:ext cx="12609794" cy="31750"/>
            <a:chOff x="0" y="0"/>
            <a:chExt cx="4981647" cy="1254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981647" cy="12543"/>
            </a:xfrm>
            <a:custGeom>
              <a:avLst/>
              <a:gdLst/>
              <a:ahLst/>
              <a:cxnLst/>
              <a:rect l="l" t="t" r="r" b="b"/>
              <a:pathLst>
                <a:path w="4981647" h="12543">
                  <a:moveTo>
                    <a:pt x="0" y="0"/>
                  </a:moveTo>
                  <a:lnTo>
                    <a:pt x="4981647" y="0"/>
                  </a:lnTo>
                  <a:lnTo>
                    <a:pt x="4981647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923030"/>
            </a:solidFill>
          </p:spPr>
          <p:txBody>
            <a:bodyPr/>
            <a:lstStyle/>
            <a:p>
              <a:pPr defTabSz="609630"/>
              <a:endParaRPr lang="en-US" sz="1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4981647" cy="50643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 defTabSz="609630">
                <a:lnSpc>
                  <a:spcPts val="1960"/>
                </a:lnSpc>
              </a:pPr>
              <a:endParaRPr sz="12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215435" y="498742"/>
            <a:ext cx="11761131" cy="821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609630">
              <a:lnSpc>
                <a:spcPts val="6860"/>
              </a:lnSpc>
              <a:spcBef>
                <a:spcPct val="0"/>
              </a:spcBef>
            </a:pPr>
            <a:r>
              <a:rPr lang="en-US" sz="4667" dirty="0">
                <a:solidFill>
                  <a:srgbClr val="923030"/>
                </a:solidFill>
                <a:latin typeface="Cinzel Decorative"/>
              </a:rPr>
              <a:t>Introduction</a:t>
            </a:r>
          </a:p>
        </p:txBody>
      </p:sp>
      <p:pic>
        <p:nvPicPr>
          <p:cNvPr id="17" name="Picture 16" descr="A table of random numbers&#10;&#10;Description automatically generated with medium confidence">
            <a:extLst>
              <a:ext uri="{FF2B5EF4-FFF2-40B4-BE49-F238E27FC236}">
                <a16:creationId xmlns:a16="http://schemas.microsoft.com/office/drawing/2014/main" id="{66B352A0-1E39-C547-2C90-3ECF9EC7C6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011" y="3568825"/>
            <a:ext cx="8445030" cy="2952028"/>
          </a:xfrm>
          <a:prstGeom prst="rect">
            <a:avLst/>
          </a:prstGeom>
        </p:spPr>
      </p:pic>
      <p:sp>
        <p:nvSpPr>
          <p:cNvPr id="19" name="Freeform 11">
            <a:extLst>
              <a:ext uri="{FF2B5EF4-FFF2-40B4-BE49-F238E27FC236}">
                <a16:creationId xmlns:a16="http://schemas.microsoft.com/office/drawing/2014/main" id="{77BBF24B-2A4E-57AF-A671-BF59683B4835}"/>
              </a:ext>
            </a:extLst>
          </p:cNvPr>
          <p:cNvSpPr/>
          <p:nvPr/>
        </p:nvSpPr>
        <p:spPr>
          <a:xfrm>
            <a:off x="9702800" y="2667001"/>
            <a:ext cx="1981200" cy="3445421"/>
          </a:xfrm>
          <a:custGeom>
            <a:avLst/>
            <a:gdLst/>
            <a:ahLst/>
            <a:cxnLst/>
            <a:rect l="l" t="t" r="r" b="b"/>
            <a:pathLst>
              <a:path w="1004245" h="1777562">
                <a:moveTo>
                  <a:pt x="0" y="0"/>
                </a:moveTo>
                <a:lnTo>
                  <a:pt x="1004245" y="0"/>
                </a:lnTo>
                <a:lnTo>
                  <a:pt x="1004245" y="1777562"/>
                </a:lnTo>
                <a:lnTo>
                  <a:pt x="0" y="17775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pPr defTabSz="609630"/>
            <a:endParaRPr lang="en-US" sz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A5E84C7-AD1C-960C-8DEF-7DECF3D10FBF}"/>
              </a:ext>
            </a:extLst>
          </p:cNvPr>
          <p:cNvSpPr txBox="1"/>
          <p:nvPr/>
        </p:nvSpPr>
        <p:spPr>
          <a:xfrm>
            <a:off x="716012" y="2726957"/>
            <a:ext cx="5004447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defTabSz="609630"/>
            <a:r>
              <a:rPr lang="en-US" sz="1600" dirty="0">
                <a:solidFill>
                  <a:prstClr val="black"/>
                </a:solidFill>
                <a:latin typeface="Calibri"/>
              </a:rPr>
              <a:t>Created a variable indicating if a wine is good or bad using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B52111E4-1682-BA35-5B89-5B60BFE529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011" y="3073629"/>
            <a:ext cx="5004447" cy="30777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1087F55-8D1E-D8B9-9709-C0A11C711D0A}"/>
              </a:ext>
            </a:extLst>
          </p:cNvPr>
          <p:cNvSpPr txBox="1"/>
          <p:nvPr/>
        </p:nvSpPr>
        <p:spPr>
          <a:xfrm>
            <a:off x="756023" y="1573013"/>
            <a:ext cx="8809464" cy="923330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cs typeface="Calibri"/>
              </a:rPr>
              <a:t>To determine how each physiochemical variable determines the </a:t>
            </a:r>
            <a:r>
              <a:rPr lang="en-US" dirty="0">
                <a:solidFill>
                  <a:srgbClr val="FF0000"/>
                </a:solidFill>
                <a:cs typeface="Calibri"/>
              </a:rPr>
              <a:t>quality of Red Wine</a:t>
            </a:r>
            <a:r>
              <a:rPr lang="en-US" dirty="0">
                <a:cs typeface="Calibri"/>
              </a:rPr>
              <a:t> Used machine learning to determine which physiochemical properties make a wine 'good’!</a:t>
            </a:r>
          </a:p>
          <a:p>
            <a:r>
              <a:rPr lang="en-US" dirty="0">
                <a:cs typeface="Calibri"/>
              </a:rPr>
              <a:t>Dataset: Kaggle</a:t>
            </a:r>
          </a:p>
        </p:txBody>
      </p:sp>
    </p:spTree>
    <p:extLst>
      <p:ext uri="{BB962C8B-B14F-4D97-AF65-F5344CB8AC3E}">
        <p14:creationId xmlns:p14="http://schemas.microsoft.com/office/powerpoint/2010/main" val="39921995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4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5908483" y="1388196"/>
            <a:ext cx="1128621" cy="3749096"/>
          </a:xfrm>
          <a:custGeom>
            <a:avLst/>
            <a:gdLst/>
            <a:ahLst/>
            <a:cxnLst/>
            <a:rect l="l" t="t" r="r" b="b"/>
            <a:pathLst>
              <a:path w="1692931" h="5623644">
                <a:moveTo>
                  <a:pt x="1692930" y="0"/>
                </a:moveTo>
                <a:lnTo>
                  <a:pt x="0" y="0"/>
                </a:lnTo>
                <a:lnTo>
                  <a:pt x="0" y="5623644"/>
                </a:lnTo>
                <a:lnTo>
                  <a:pt x="1692930" y="5623644"/>
                </a:lnTo>
                <a:lnTo>
                  <a:pt x="169293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pPr defTabSz="609630"/>
            <a:endParaRPr lang="en-US" sz="120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-208897" y="214421"/>
            <a:ext cx="12609794" cy="31750"/>
            <a:chOff x="0" y="0"/>
            <a:chExt cx="4981647" cy="1254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981647" cy="12543"/>
            </a:xfrm>
            <a:custGeom>
              <a:avLst/>
              <a:gdLst/>
              <a:ahLst/>
              <a:cxnLst/>
              <a:rect l="l" t="t" r="r" b="b"/>
              <a:pathLst>
                <a:path w="4981647" h="12543">
                  <a:moveTo>
                    <a:pt x="0" y="0"/>
                  </a:moveTo>
                  <a:lnTo>
                    <a:pt x="4981647" y="0"/>
                  </a:lnTo>
                  <a:lnTo>
                    <a:pt x="4981647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923030"/>
            </a:solidFill>
          </p:spPr>
          <p:txBody>
            <a:bodyPr/>
            <a:lstStyle/>
            <a:p>
              <a:pPr defTabSz="609630"/>
              <a:endParaRPr lang="en-US" sz="1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981647" cy="50643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 defTabSz="609630">
                <a:lnSpc>
                  <a:spcPts val="1960"/>
                </a:lnSpc>
              </a:pPr>
              <a:endParaRPr sz="12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9" name="Freeform 9"/>
          <p:cNvSpPr/>
          <p:nvPr/>
        </p:nvSpPr>
        <p:spPr>
          <a:xfrm>
            <a:off x="4405944" y="2311446"/>
            <a:ext cx="1241179" cy="2698217"/>
          </a:xfrm>
          <a:custGeom>
            <a:avLst/>
            <a:gdLst/>
            <a:ahLst/>
            <a:cxnLst/>
            <a:rect l="l" t="t" r="r" b="b"/>
            <a:pathLst>
              <a:path w="1861769" h="4047325">
                <a:moveTo>
                  <a:pt x="0" y="0"/>
                </a:moveTo>
                <a:lnTo>
                  <a:pt x="1861770" y="0"/>
                </a:lnTo>
                <a:lnTo>
                  <a:pt x="1861770" y="4047325"/>
                </a:lnTo>
                <a:lnTo>
                  <a:pt x="0" y="40473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pPr defTabSz="609630"/>
            <a:endParaRPr lang="en-US" sz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2393953" y="404894"/>
            <a:ext cx="7404095" cy="821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609630">
              <a:lnSpc>
                <a:spcPts val="6860"/>
              </a:lnSpc>
              <a:spcBef>
                <a:spcPct val="0"/>
              </a:spcBef>
            </a:pPr>
            <a:r>
              <a:rPr lang="en-US" sz="4667">
                <a:solidFill>
                  <a:srgbClr val="923030"/>
                </a:solidFill>
                <a:latin typeface="Cinzel Decorative"/>
              </a:rPr>
              <a:t>Variables</a:t>
            </a:r>
          </a:p>
        </p:txBody>
      </p:sp>
      <p:sp>
        <p:nvSpPr>
          <p:cNvPr id="25" name="Freeform 25"/>
          <p:cNvSpPr/>
          <p:nvPr/>
        </p:nvSpPr>
        <p:spPr>
          <a:xfrm>
            <a:off x="208086" y="1399649"/>
            <a:ext cx="290208" cy="621068"/>
          </a:xfrm>
          <a:custGeom>
            <a:avLst/>
            <a:gdLst/>
            <a:ahLst/>
            <a:cxnLst/>
            <a:rect l="l" t="t" r="r" b="b"/>
            <a:pathLst>
              <a:path w="435312" h="931602">
                <a:moveTo>
                  <a:pt x="0" y="0"/>
                </a:moveTo>
                <a:lnTo>
                  <a:pt x="435312" y="0"/>
                </a:lnTo>
                <a:lnTo>
                  <a:pt x="435312" y="931602"/>
                </a:lnTo>
                <a:lnTo>
                  <a:pt x="0" y="93160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pPr defTabSz="609630"/>
            <a:endParaRPr lang="en-US" sz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C249F105-5B1C-7CE5-2E71-F685E61190CD}"/>
              </a:ext>
            </a:extLst>
          </p:cNvPr>
          <p:cNvSpPr txBox="1"/>
          <p:nvPr/>
        </p:nvSpPr>
        <p:spPr>
          <a:xfrm>
            <a:off x="606882" y="4781920"/>
            <a:ext cx="3179877" cy="4921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09630">
              <a:lnSpc>
                <a:spcPts val="3546"/>
              </a:lnSpc>
            </a:pPr>
            <a:r>
              <a:rPr lang="en-US" sz="1867">
                <a:solidFill>
                  <a:srgbClr val="320909"/>
                </a:solidFill>
                <a:latin typeface="Circe Bold"/>
              </a:rPr>
              <a:t>Total Sulphur Dioxide (mg/L)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288BCEC7-5359-8B23-D873-CB120D0E722F}"/>
              </a:ext>
            </a:extLst>
          </p:cNvPr>
          <p:cNvSpPr txBox="1"/>
          <p:nvPr/>
        </p:nvSpPr>
        <p:spPr>
          <a:xfrm>
            <a:off x="9526538" y="2501615"/>
            <a:ext cx="1802920" cy="4921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609630">
              <a:lnSpc>
                <a:spcPts val="3546"/>
              </a:lnSpc>
            </a:pPr>
            <a:r>
              <a:rPr lang="en-US" sz="1867" dirty="0">
                <a:solidFill>
                  <a:srgbClr val="320909"/>
                </a:solidFill>
                <a:latin typeface="Circe Bold"/>
              </a:rPr>
              <a:t>Density (g/cm</a:t>
            </a:r>
            <a:r>
              <a:rPr lang="en-US" sz="1867" baseline="30000" dirty="0">
                <a:solidFill>
                  <a:srgbClr val="320909"/>
                </a:solidFill>
                <a:latin typeface="Circe Bold"/>
              </a:rPr>
              <a:t>3</a:t>
            </a:r>
            <a:r>
              <a:rPr lang="en-US" sz="1867" dirty="0">
                <a:solidFill>
                  <a:srgbClr val="320909"/>
                </a:solidFill>
                <a:latin typeface="Circe Bold"/>
              </a:rPr>
              <a:t>)</a:t>
            </a:r>
            <a:endParaRPr lang="en-US" sz="1867" baseline="30000" dirty="0">
              <a:solidFill>
                <a:srgbClr val="320909"/>
              </a:solidFill>
              <a:latin typeface="Circe Bold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97A77FCD-247E-F59E-7307-1060F2C8FC65}"/>
              </a:ext>
            </a:extLst>
          </p:cNvPr>
          <p:cNvSpPr txBox="1"/>
          <p:nvPr/>
        </p:nvSpPr>
        <p:spPr>
          <a:xfrm>
            <a:off x="9619856" y="3313531"/>
            <a:ext cx="1714529" cy="4921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609630">
              <a:lnSpc>
                <a:spcPts val="3546"/>
              </a:lnSpc>
            </a:pPr>
            <a:r>
              <a:rPr lang="en-US" sz="1867" dirty="0">
                <a:solidFill>
                  <a:srgbClr val="320909"/>
                </a:solidFill>
                <a:latin typeface="Circe Bold"/>
              </a:rPr>
              <a:t>Sulphates (g/L)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E026E290-F02C-B755-1AE0-91EF868CEAE2}"/>
              </a:ext>
            </a:extLst>
          </p:cNvPr>
          <p:cNvSpPr txBox="1"/>
          <p:nvPr/>
        </p:nvSpPr>
        <p:spPr>
          <a:xfrm>
            <a:off x="10044472" y="5029354"/>
            <a:ext cx="1101725" cy="4921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609630">
              <a:lnSpc>
                <a:spcPts val="3546"/>
              </a:lnSpc>
            </a:pPr>
            <a:r>
              <a:rPr lang="en-US" sz="1867">
                <a:solidFill>
                  <a:srgbClr val="320909"/>
                </a:solidFill>
                <a:latin typeface="Circe Bold"/>
              </a:rPr>
              <a:t>pH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0306E8F8-9FDD-AC7D-D2BE-3219214D5146}"/>
              </a:ext>
            </a:extLst>
          </p:cNvPr>
          <p:cNvSpPr txBox="1"/>
          <p:nvPr/>
        </p:nvSpPr>
        <p:spPr>
          <a:xfrm>
            <a:off x="9423564" y="1631390"/>
            <a:ext cx="1903314" cy="4921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609630">
              <a:lnSpc>
                <a:spcPts val="3546"/>
              </a:lnSpc>
            </a:pPr>
            <a:r>
              <a:rPr lang="en-US" sz="1867">
                <a:solidFill>
                  <a:srgbClr val="320909"/>
                </a:solidFill>
                <a:latin typeface="Circe Bold"/>
              </a:rPr>
              <a:t>Alcohol (vol/%)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67E83D87-615D-362B-04FE-F071BC84C023}"/>
              </a:ext>
            </a:extLst>
          </p:cNvPr>
          <p:cNvSpPr txBox="1"/>
          <p:nvPr/>
        </p:nvSpPr>
        <p:spPr>
          <a:xfrm>
            <a:off x="592345" y="3065025"/>
            <a:ext cx="2082800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9630"/>
            <a:r>
              <a:rPr lang="en-US" sz="1867">
                <a:solidFill>
                  <a:srgbClr val="320909"/>
                </a:solidFill>
                <a:latin typeface="Circe Bold"/>
              </a:rPr>
              <a:t>Fixed Acidity (g/L) 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7BC0B08E-3192-DF2C-57FE-BE5E783B532A}"/>
              </a:ext>
            </a:extLst>
          </p:cNvPr>
          <p:cNvSpPr txBox="1"/>
          <p:nvPr/>
        </p:nvSpPr>
        <p:spPr>
          <a:xfrm>
            <a:off x="607634" y="2263941"/>
            <a:ext cx="2141484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630"/>
            <a:r>
              <a:rPr lang="en-US" sz="1867">
                <a:solidFill>
                  <a:srgbClr val="320909"/>
                </a:solidFill>
                <a:latin typeface="Circe Bold"/>
              </a:rPr>
              <a:t>Volatile Acidity (g/L)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DCB56F74-FE57-74A0-69A6-E2145545C31A}"/>
              </a:ext>
            </a:extLst>
          </p:cNvPr>
          <p:cNvSpPr txBox="1"/>
          <p:nvPr/>
        </p:nvSpPr>
        <p:spPr>
          <a:xfrm>
            <a:off x="606603" y="4002671"/>
            <a:ext cx="1766875" cy="379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09630"/>
            <a:r>
              <a:rPr lang="en-US" sz="1867">
                <a:solidFill>
                  <a:srgbClr val="320909"/>
                </a:solidFill>
                <a:latin typeface="Circe Bold"/>
              </a:rPr>
              <a:t>Citric Acid (g/L)</a:t>
            </a:r>
            <a:endParaRPr lang="en-US" sz="1867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56865589-01EB-4285-86DF-D4FC344BCD2E}"/>
              </a:ext>
            </a:extLst>
          </p:cNvPr>
          <p:cNvSpPr txBox="1"/>
          <p:nvPr/>
        </p:nvSpPr>
        <p:spPr>
          <a:xfrm>
            <a:off x="614095" y="1448715"/>
            <a:ext cx="2266393" cy="4921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09630">
              <a:lnSpc>
                <a:spcPts val="3546"/>
              </a:lnSpc>
            </a:pPr>
            <a:r>
              <a:rPr lang="en-US" sz="1867">
                <a:solidFill>
                  <a:srgbClr val="320909"/>
                </a:solidFill>
                <a:latin typeface="Circe Bold"/>
              </a:rPr>
              <a:t>Residual sugar (g/L)</a:t>
            </a:r>
            <a:endParaRPr lang="en-US" sz="1200">
              <a:solidFill>
                <a:srgbClr val="320909"/>
              </a:solidFill>
              <a:latin typeface="Circe Bold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28FCF350-F2EA-1ADD-5641-7A116ED5B473}"/>
              </a:ext>
            </a:extLst>
          </p:cNvPr>
          <p:cNvSpPr txBox="1"/>
          <p:nvPr/>
        </p:nvSpPr>
        <p:spPr>
          <a:xfrm>
            <a:off x="9573587" y="4045167"/>
            <a:ext cx="1798929" cy="4921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09630">
              <a:lnSpc>
                <a:spcPts val="3546"/>
              </a:lnSpc>
            </a:pPr>
            <a:r>
              <a:rPr lang="en-US" sz="1867" dirty="0">
                <a:solidFill>
                  <a:srgbClr val="320909"/>
                </a:solidFill>
                <a:latin typeface="Circe Bold"/>
              </a:rPr>
              <a:t>Chlorides (g/L)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72E7AA3B-97AC-E4A3-703E-3F8AA38341C1}"/>
              </a:ext>
            </a:extLst>
          </p:cNvPr>
          <p:cNvSpPr txBox="1"/>
          <p:nvPr/>
        </p:nvSpPr>
        <p:spPr>
          <a:xfrm>
            <a:off x="609135" y="5519146"/>
            <a:ext cx="3083755" cy="4921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09630">
              <a:lnSpc>
                <a:spcPts val="3546"/>
              </a:lnSpc>
            </a:pPr>
            <a:r>
              <a:rPr lang="en-US" sz="1867">
                <a:solidFill>
                  <a:srgbClr val="320909"/>
                </a:solidFill>
                <a:latin typeface="Circe Bold"/>
              </a:rPr>
              <a:t>Free Sulphur Dioxide (mg/L)</a:t>
            </a:r>
          </a:p>
        </p:txBody>
      </p:sp>
      <p:sp>
        <p:nvSpPr>
          <p:cNvPr id="50" name="Freeform 20">
            <a:extLst>
              <a:ext uri="{FF2B5EF4-FFF2-40B4-BE49-F238E27FC236}">
                <a16:creationId xmlns:a16="http://schemas.microsoft.com/office/drawing/2014/main" id="{5D4A67FF-BD1F-934E-A87D-0B09B4BC730C}"/>
              </a:ext>
            </a:extLst>
          </p:cNvPr>
          <p:cNvSpPr/>
          <p:nvPr/>
        </p:nvSpPr>
        <p:spPr>
          <a:xfrm>
            <a:off x="213621" y="2937285"/>
            <a:ext cx="290208" cy="621068"/>
          </a:xfrm>
          <a:custGeom>
            <a:avLst/>
            <a:gdLst/>
            <a:ahLst/>
            <a:cxnLst/>
            <a:rect l="l" t="t" r="r" b="b"/>
            <a:pathLst>
              <a:path w="435312" h="931602">
                <a:moveTo>
                  <a:pt x="0" y="0"/>
                </a:moveTo>
                <a:lnTo>
                  <a:pt x="435312" y="0"/>
                </a:lnTo>
                <a:lnTo>
                  <a:pt x="435312" y="931602"/>
                </a:lnTo>
                <a:lnTo>
                  <a:pt x="0" y="93160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pPr defTabSz="609630"/>
            <a:endParaRPr lang="en-US" sz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1" name="Freeform 21">
            <a:extLst>
              <a:ext uri="{FF2B5EF4-FFF2-40B4-BE49-F238E27FC236}">
                <a16:creationId xmlns:a16="http://schemas.microsoft.com/office/drawing/2014/main" id="{6672F59D-39AD-5F69-EAEC-3C39CCB9720E}"/>
              </a:ext>
            </a:extLst>
          </p:cNvPr>
          <p:cNvSpPr/>
          <p:nvPr/>
        </p:nvSpPr>
        <p:spPr>
          <a:xfrm>
            <a:off x="213621" y="2138417"/>
            <a:ext cx="290208" cy="621068"/>
          </a:xfrm>
          <a:custGeom>
            <a:avLst/>
            <a:gdLst/>
            <a:ahLst/>
            <a:cxnLst/>
            <a:rect l="l" t="t" r="r" b="b"/>
            <a:pathLst>
              <a:path w="435312" h="931602">
                <a:moveTo>
                  <a:pt x="0" y="0"/>
                </a:moveTo>
                <a:lnTo>
                  <a:pt x="435312" y="0"/>
                </a:lnTo>
                <a:lnTo>
                  <a:pt x="435312" y="931602"/>
                </a:lnTo>
                <a:lnTo>
                  <a:pt x="0" y="93160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pPr defTabSz="609630"/>
            <a:endParaRPr lang="en-US" sz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6" name="Freeform 20">
            <a:extLst>
              <a:ext uri="{FF2B5EF4-FFF2-40B4-BE49-F238E27FC236}">
                <a16:creationId xmlns:a16="http://schemas.microsoft.com/office/drawing/2014/main" id="{4647EB91-8818-0D3C-5C39-B77B1966B679}"/>
              </a:ext>
            </a:extLst>
          </p:cNvPr>
          <p:cNvSpPr/>
          <p:nvPr/>
        </p:nvSpPr>
        <p:spPr>
          <a:xfrm>
            <a:off x="203369" y="3869944"/>
            <a:ext cx="290208" cy="621068"/>
          </a:xfrm>
          <a:custGeom>
            <a:avLst/>
            <a:gdLst/>
            <a:ahLst/>
            <a:cxnLst/>
            <a:rect l="l" t="t" r="r" b="b"/>
            <a:pathLst>
              <a:path w="435312" h="931602">
                <a:moveTo>
                  <a:pt x="0" y="0"/>
                </a:moveTo>
                <a:lnTo>
                  <a:pt x="435312" y="0"/>
                </a:lnTo>
                <a:lnTo>
                  <a:pt x="435312" y="931602"/>
                </a:lnTo>
                <a:lnTo>
                  <a:pt x="0" y="93160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pPr defTabSz="609630"/>
            <a:endParaRPr lang="en-US" sz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8" name="Freeform 20">
            <a:extLst>
              <a:ext uri="{FF2B5EF4-FFF2-40B4-BE49-F238E27FC236}">
                <a16:creationId xmlns:a16="http://schemas.microsoft.com/office/drawing/2014/main" id="{FEBD01B9-9856-A053-40D2-66768BC6B88B}"/>
              </a:ext>
            </a:extLst>
          </p:cNvPr>
          <p:cNvSpPr/>
          <p:nvPr/>
        </p:nvSpPr>
        <p:spPr>
          <a:xfrm>
            <a:off x="203369" y="4726578"/>
            <a:ext cx="290208" cy="621068"/>
          </a:xfrm>
          <a:custGeom>
            <a:avLst/>
            <a:gdLst/>
            <a:ahLst/>
            <a:cxnLst/>
            <a:rect l="l" t="t" r="r" b="b"/>
            <a:pathLst>
              <a:path w="435312" h="931602">
                <a:moveTo>
                  <a:pt x="0" y="0"/>
                </a:moveTo>
                <a:lnTo>
                  <a:pt x="435312" y="0"/>
                </a:lnTo>
                <a:lnTo>
                  <a:pt x="435312" y="931602"/>
                </a:lnTo>
                <a:lnTo>
                  <a:pt x="0" y="93160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pPr defTabSz="609630"/>
            <a:endParaRPr lang="en-US" sz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5" name="Freeform 20">
            <a:extLst>
              <a:ext uri="{FF2B5EF4-FFF2-40B4-BE49-F238E27FC236}">
                <a16:creationId xmlns:a16="http://schemas.microsoft.com/office/drawing/2014/main" id="{F3002030-A01C-8DA9-48B7-3C2C5D2C80EB}"/>
              </a:ext>
            </a:extLst>
          </p:cNvPr>
          <p:cNvSpPr/>
          <p:nvPr/>
        </p:nvSpPr>
        <p:spPr>
          <a:xfrm>
            <a:off x="213621" y="5508751"/>
            <a:ext cx="290208" cy="621068"/>
          </a:xfrm>
          <a:custGeom>
            <a:avLst/>
            <a:gdLst/>
            <a:ahLst/>
            <a:cxnLst/>
            <a:rect l="l" t="t" r="r" b="b"/>
            <a:pathLst>
              <a:path w="435312" h="931602">
                <a:moveTo>
                  <a:pt x="0" y="0"/>
                </a:moveTo>
                <a:lnTo>
                  <a:pt x="435312" y="0"/>
                </a:lnTo>
                <a:lnTo>
                  <a:pt x="435312" y="931602"/>
                </a:lnTo>
                <a:lnTo>
                  <a:pt x="0" y="93160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pPr defTabSz="609630"/>
            <a:endParaRPr lang="en-US" sz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0" name="Freeform 24">
            <a:extLst>
              <a:ext uri="{FF2B5EF4-FFF2-40B4-BE49-F238E27FC236}">
                <a16:creationId xmlns:a16="http://schemas.microsoft.com/office/drawing/2014/main" id="{5D6BDA96-ECF5-4746-A683-D8580EE21DCD}"/>
              </a:ext>
            </a:extLst>
          </p:cNvPr>
          <p:cNvSpPr/>
          <p:nvPr/>
        </p:nvSpPr>
        <p:spPr>
          <a:xfrm>
            <a:off x="11489077" y="2494600"/>
            <a:ext cx="290208" cy="610485"/>
          </a:xfrm>
          <a:custGeom>
            <a:avLst/>
            <a:gdLst/>
            <a:ahLst/>
            <a:cxnLst/>
            <a:rect l="l" t="t" r="r" b="b"/>
            <a:pathLst>
              <a:path w="435312" h="931602">
                <a:moveTo>
                  <a:pt x="0" y="0"/>
                </a:moveTo>
                <a:lnTo>
                  <a:pt x="435312" y="0"/>
                </a:lnTo>
                <a:lnTo>
                  <a:pt x="435312" y="931602"/>
                </a:lnTo>
                <a:lnTo>
                  <a:pt x="0" y="93160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pPr defTabSz="609630"/>
            <a:endParaRPr lang="en-US" sz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4" name="Freeform 25">
            <a:extLst>
              <a:ext uri="{FF2B5EF4-FFF2-40B4-BE49-F238E27FC236}">
                <a16:creationId xmlns:a16="http://schemas.microsoft.com/office/drawing/2014/main" id="{759AECEA-5036-BC06-934B-DBED72FFC3EB}"/>
              </a:ext>
            </a:extLst>
          </p:cNvPr>
          <p:cNvSpPr/>
          <p:nvPr/>
        </p:nvSpPr>
        <p:spPr>
          <a:xfrm>
            <a:off x="11497543" y="1577200"/>
            <a:ext cx="290208" cy="621068"/>
          </a:xfrm>
          <a:custGeom>
            <a:avLst/>
            <a:gdLst/>
            <a:ahLst/>
            <a:cxnLst/>
            <a:rect l="l" t="t" r="r" b="b"/>
            <a:pathLst>
              <a:path w="435312" h="931602">
                <a:moveTo>
                  <a:pt x="0" y="0"/>
                </a:moveTo>
                <a:lnTo>
                  <a:pt x="435312" y="0"/>
                </a:lnTo>
                <a:lnTo>
                  <a:pt x="435312" y="931602"/>
                </a:lnTo>
                <a:lnTo>
                  <a:pt x="0" y="93160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pPr defTabSz="609630"/>
            <a:endParaRPr lang="en-US" sz="1200">
              <a:solidFill>
                <a:prstClr val="black"/>
              </a:solidFill>
              <a:latin typeface="Calibri"/>
            </a:endParaRPr>
          </a:p>
        </p:txBody>
      </p:sp>
      <p:graphicFrame>
        <p:nvGraphicFramePr>
          <p:cNvPr id="182" name="Table 181">
            <a:extLst>
              <a:ext uri="{FF2B5EF4-FFF2-40B4-BE49-F238E27FC236}">
                <a16:creationId xmlns:a16="http://schemas.microsoft.com/office/drawing/2014/main" id="{54BC0B81-95E0-84F0-3B38-9725BF356D54}"/>
              </a:ext>
            </a:extLst>
          </p:cNvPr>
          <p:cNvGraphicFramePr>
            <a:graphicFrameLocks noGrp="1"/>
          </p:cNvGraphicFramePr>
          <p:nvPr/>
        </p:nvGraphicFramePr>
        <p:xfrm>
          <a:off x="7028415" y="6201042"/>
          <a:ext cx="4614232" cy="3865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9588">
                  <a:extLst>
                    <a:ext uri="{9D8B030D-6E8A-4147-A177-3AD203B41FA5}">
                      <a16:colId xmlns:a16="http://schemas.microsoft.com/office/drawing/2014/main" val="3949951485"/>
                    </a:ext>
                  </a:extLst>
                </a:gridCol>
                <a:gridCol w="329588">
                  <a:extLst>
                    <a:ext uri="{9D8B030D-6E8A-4147-A177-3AD203B41FA5}">
                      <a16:colId xmlns:a16="http://schemas.microsoft.com/office/drawing/2014/main" val="2631609897"/>
                    </a:ext>
                  </a:extLst>
                </a:gridCol>
                <a:gridCol w="329588">
                  <a:extLst>
                    <a:ext uri="{9D8B030D-6E8A-4147-A177-3AD203B41FA5}">
                      <a16:colId xmlns:a16="http://schemas.microsoft.com/office/drawing/2014/main" val="2267481742"/>
                    </a:ext>
                  </a:extLst>
                </a:gridCol>
                <a:gridCol w="329588">
                  <a:extLst>
                    <a:ext uri="{9D8B030D-6E8A-4147-A177-3AD203B41FA5}">
                      <a16:colId xmlns:a16="http://schemas.microsoft.com/office/drawing/2014/main" val="4264189617"/>
                    </a:ext>
                  </a:extLst>
                </a:gridCol>
                <a:gridCol w="329588">
                  <a:extLst>
                    <a:ext uri="{9D8B030D-6E8A-4147-A177-3AD203B41FA5}">
                      <a16:colId xmlns:a16="http://schemas.microsoft.com/office/drawing/2014/main" val="1523948448"/>
                    </a:ext>
                  </a:extLst>
                </a:gridCol>
                <a:gridCol w="329588">
                  <a:extLst>
                    <a:ext uri="{9D8B030D-6E8A-4147-A177-3AD203B41FA5}">
                      <a16:colId xmlns:a16="http://schemas.microsoft.com/office/drawing/2014/main" val="2755095884"/>
                    </a:ext>
                  </a:extLst>
                </a:gridCol>
                <a:gridCol w="329588">
                  <a:extLst>
                    <a:ext uri="{9D8B030D-6E8A-4147-A177-3AD203B41FA5}">
                      <a16:colId xmlns:a16="http://schemas.microsoft.com/office/drawing/2014/main" val="1602835044"/>
                    </a:ext>
                  </a:extLst>
                </a:gridCol>
                <a:gridCol w="329588">
                  <a:extLst>
                    <a:ext uri="{9D8B030D-6E8A-4147-A177-3AD203B41FA5}">
                      <a16:colId xmlns:a16="http://schemas.microsoft.com/office/drawing/2014/main" val="1493868373"/>
                    </a:ext>
                  </a:extLst>
                </a:gridCol>
                <a:gridCol w="329588">
                  <a:extLst>
                    <a:ext uri="{9D8B030D-6E8A-4147-A177-3AD203B41FA5}">
                      <a16:colId xmlns:a16="http://schemas.microsoft.com/office/drawing/2014/main" val="4261244172"/>
                    </a:ext>
                  </a:extLst>
                </a:gridCol>
                <a:gridCol w="329588">
                  <a:extLst>
                    <a:ext uri="{9D8B030D-6E8A-4147-A177-3AD203B41FA5}">
                      <a16:colId xmlns:a16="http://schemas.microsoft.com/office/drawing/2014/main" val="1819378017"/>
                    </a:ext>
                  </a:extLst>
                </a:gridCol>
                <a:gridCol w="329588">
                  <a:extLst>
                    <a:ext uri="{9D8B030D-6E8A-4147-A177-3AD203B41FA5}">
                      <a16:colId xmlns:a16="http://schemas.microsoft.com/office/drawing/2014/main" val="2474625247"/>
                    </a:ext>
                  </a:extLst>
                </a:gridCol>
                <a:gridCol w="329588">
                  <a:extLst>
                    <a:ext uri="{9D8B030D-6E8A-4147-A177-3AD203B41FA5}">
                      <a16:colId xmlns:a16="http://schemas.microsoft.com/office/drawing/2014/main" val="865726384"/>
                    </a:ext>
                  </a:extLst>
                </a:gridCol>
                <a:gridCol w="329588">
                  <a:extLst>
                    <a:ext uri="{9D8B030D-6E8A-4147-A177-3AD203B41FA5}">
                      <a16:colId xmlns:a16="http://schemas.microsoft.com/office/drawing/2014/main" val="3959862748"/>
                    </a:ext>
                  </a:extLst>
                </a:gridCol>
                <a:gridCol w="329588">
                  <a:extLst>
                    <a:ext uri="{9D8B030D-6E8A-4147-A177-3AD203B41FA5}">
                      <a16:colId xmlns:a16="http://schemas.microsoft.com/office/drawing/2014/main" val="1347093594"/>
                    </a:ext>
                  </a:extLst>
                </a:gridCol>
              </a:tblGrid>
              <a:tr h="386538">
                <a:tc>
                  <a:txBody>
                    <a:bodyPr/>
                    <a:lstStyle/>
                    <a:p>
                      <a:r>
                        <a:rPr lang="en-US" sz="110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solidFill>
                      <a:srgbClr val="EAE9A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solidFill>
                      <a:srgbClr val="E7DEB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solidFill>
                            <a:schemeClr val="tx1"/>
                          </a:solidFill>
                        </a:rPr>
                        <a:t>11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solidFill>
                            <a:schemeClr val="tx1"/>
                          </a:solidFill>
                        </a:rPr>
                        <a:t>12</a:t>
                      </a: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solidFill>
                            <a:schemeClr val="tx1"/>
                          </a:solidFill>
                        </a:rPr>
                        <a:t>13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solidFill>
                            <a:schemeClr val="tx1"/>
                          </a:solidFill>
                        </a:rPr>
                        <a:t>14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170159"/>
                  </a:ext>
                </a:extLst>
              </a:tr>
            </a:tbl>
          </a:graphicData>
        </a:graphic>
      </p:graphicFrame>
      <p:cxnSp>
        <p:nvCxnSpPr>
          <p:cNvPr id="185" name="Straight Arrow Connector 184">
            <a:extLst>
              <a:ext uri="{FF2B5EF4-FFF2-40B4-BE49-F238E27FC236}">
                <a16:creationId xmlns:a16="http://schemas.microsoft.com/office/drawing/2014/main" id="{D0048DD0-8091-2102-7C08-31A613076EF8}"/>
              </a:ext>
            </a:extLst>
          </p:cNvPr>
          <p:cNvCxnSpPr/>
          <p:nvPr/>
        </p:nvCxnSpPr>
        <p:spPr>
          <a:xfrm flipH="1">
            <a:off x="7028415" y="6058467"/>
            <a:ext cx="7092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F180D93B-1E59-BCF8-541F-2EAE04B11879}"/>
              </a:ext>
            </a:extLst>
          </p:cNvPr>
          <p:cNvCxnSpPr/>
          <p:nvPr/>
        </p:nvCxnSpPr>
        <p:spPr>
          <a:xfrm>
            <a:off x="10685976" y="6058467"/>
            <a:ext cx="95667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8" name="TextBox 187">
            <a:extLst>
              <a:ext uri="{FF2B5EF4-FFF2-40B4-BE49-F238E27FC236}">
                <a16:creationId xmlns:a16="http://schemas.microsoft.com/office/drawing/2014/main" id="{62E17EB9-F3F0-159D-D1E0-81BAE7C245E5}"/>
              </a:ext>
            </a:extLst>
          </p:cNvPr>
          <p:cNvSpPr txBox="1"/>
          <p:nvPr/>
        </p:nvSpPr>
        <p:spPr>
          <a:xfrm>
            <a:off x="7706726" y="5894016"/>
            <a:ext cx="6174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Acidic</a:t>
            </a: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A491A575-D540-FE2C-CAFC-BED1CEECCC44}"/>
              </a:ext>
            </a:extLst>
          </p:cNvPr>
          <p:cNvSpPr txBox="1"/>
          <p:nvPr/>
        </p:nvSpPr>
        <p:spPr>
          <a:xfrm>
            <a:off x="8930888" y="5899405"/>
            <a:ext cx="7324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Neutral</a:t>
            </a:r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5F55AE1A-BF0D-E887-B154-874D192CFDD1}"/>
              </a:ext>
            </a:extLst>
          </p:cNvPr>
          <p:cNvSpPr txBox="1"/>
          <p:nvPr/>
        </p:nvSpPr>
        <p:spPr>
          <a:xfrm>
            <a:off x="10198840" y="5896029"/>
            <a:ext cx="5565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Basic</a:t>
            </a:r>
          </a:p>
        </p:txBody>
      </p:sp>
      <p:cxnSp>
        <p:nvCxnSpPr>
          <p:cNvPr id="192" name="Straight Connector 191">
            <a:extLst>
              <a:ext uri="{FF2B5EF4-FFF2-40B4-BE49-F238E27FC236}">
                <a16:creationId xmlns:a16="http://schemas.microsoft.com/office/drawing/2014/main" id="{F5BB404E-D469-03FF-34A6-8FD1682A86E6}"/>
              </a:ext>
            </a:extLst>
          </p:cNvPr>
          <p:cNvCxnSpPr>
            <a:cxnSpLocks/>
          </p:cNvCxnSpPr>
          <p:nvPr/>
        </p:nvCxnSpPr>
        <p:spPr>
          <a:xfrm>
            <a:off x="8374520" y="6036893"/>
            <a:ext cx="556368" cy="1640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3" name="Straight Connector 192">
            <a:extLst>
              <a:ext uri="{FF2B5EF4-FFF2-40B4-BE49-F238E27FC236}">
                <a16:creationId xmlns:a16="http://schemas.microsoft.com/office/drawing/2014/main" id="{CFFAA85D-09BB-E025-2422-BC78C18CCD91}"/>
              </a:ext>
            </a:extLst>
          </p:cNvPr>
          <p:cNvCxnSpPr>
            <a:cxnSpLocks/>
          </p:cNvCxnSpPr>
          <p:nvPr/>
        </p:nvCxnSpPr>
        <p:spPr>
          <a:xfrm flipV="1">
            <a:off x="9663333" y="6049918"/>
            <a:ext cx="535507" cy="337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9" name="TextBox 198">
            <a:extLst>
              <a:ext uri="{FF2B5EF4-FFF2-40B4-BE49-F238E27FC236}">
                <a16:creationId xmlns:a16="http://schemas.microsoft.com/office/drawing/2014/main" id="{568D35CF-03E9-8992-9595-03944B08A062}"/>
              </a:ext>
            </a:extLst>
          </p:cNvPr>
          <p:cNvSpPr txBox="1"/>
          <p:nvPr/>
        </p:nvSpPr>
        <p:spPr>
          <a:xfrm>
            <a:off x="7729616" y="6530133"/>
            <a:ext cx="6823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Wine </a:t>
            </a:r>
          </a:p>
        </p:txBody>
      </p:sp>
      <p:sp>
        <p:nvSpPr>
          <p:cNvPr id="10" name="Freeform 23">
            <a:extLst>
              <a:ext uri="{FF2B5EF4-FFF2-40B4-BE49-F238E27FC236}">
                <a16:creationId xmlns:a16="http://schemas.microsoft.com/office/drawing/2014/main" id="{402B46DD-6F80-1631-2A2F-841CA487EBD7}"/>
              </a:ext>
            </a:extLst>
          </p:cNvPr>
          <p:cNvSpPr/>
          <p:nvPr/>
        </p:nvSpPr>
        <p:spPr>
          <a:xfrm>
            <a:off x="11497543" y="3291353"/>
            <a:ext cx="290208" cy="621068"/>
          </a:xfrm>
          <a:custGeom>
            <a:avLst/>
            <a:gdLst/>
            <a:ahLst/>
            <a:cxnLst/>
            <a:rect l="l" t="t" r="r" b="b"/>
            <a:pathLst>
              <a:path w="435312" h="931602">
                <a:moveTo>
                  <a:pt x="0" y="0"/>
                </a:moveTo>
                <a:lnTo>
                  <a:pt x="435312" y="0"/>
                </a:lnTo>
                <a:lnTo>
                  <a:pt x="435312" y="931602"/>
                </a:lnTo>
                <a:lnTo>
                  <a:pt x="0" y="93160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09630"/>
            <a:endParaRPr lang="en-US" sz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Freeform 23">
            <a:extLst>
              <a:ext uri="{FF2B5EF4-FFF2-40B4-BE49-F238E27FC236}">
                <a16:creationId xmlns:a16="http://schemas.microsoft.com/office/drawing/2014/main" id="{27E23903-ADE0-C9B0-B482-345F8362AB38}"/>
              </a:ext>
            </a:extLst>
          </p:cNvPr>
          <p:cNvSpPr/>
          <p:nvPr/>
        </p:nvSpPr>
        <p:spPr>
          <a:xfrm>
            <a:off x="11487291" y="4202844"/>
            <a:ext cx="290208" cy="621068"/>
          </a:xfrm>
          <a:custGeom>
            <a:avLst/>
            <a:gdLst/>
            <a:ahLst/>
            <a:cxnLst/>
            <a:rect l="l" t="t" r="r" b="b"/>
            <a:pathLst>
              <a:path w="435312" h="931602">
                <a:moveTo>
                  <a:pt x="0" y="0"/>
                </a:moveTo>
                <a:lnTo>
                  <a:pt x="435312" y="0"/>
                </a:lnTo>
                <a:lnTo>
                  <a:pt x="435312" y="931602"/>
                </a:lnTo>
                <a:lnTo>
                  <a:pt x="0" y="93160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09630"/>
            <a:endParaRPr lang="en-US" sz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" name="Freeform 23">
            <a:extLst>
              <a:ext uri="{FF2B5EF4-FFF2-40B4-BE49-F238E27FC236}">
                <a16:creationId xmlns:a16="http://schemas.microsoft.com/office/drawing/2014/main" id="{6B150A32-EF8C-40F2-B493-9A1ED9A26CFC}"/>
              </a:ext>
            </a:extLst>
          </p:cNvPr>
          <p:cNvSpPr/>
          <p:nvPr/>
        </p:nvSpPr>
        <p:spPr>
          <a:xfrm>
            <a:off x="11487291" y="5059478"/>
            <a:ext cx="290208" cy="621068"/>
          </a:xfrm>
          <a:custGeom>
            <a:avLst/>
            <a:gdLst/>
            <a:ahLst/>
            <a:cxnLst/>
            <a:rect l="l" t="t" r="r" b="b"/>
            <a:pathLst>
              <a:path w="435312" h="931602">
                <a:moveTo>
                  <a:pt x="0" y="0"/>
                </a:moveTo>
                <a:lnTo>
                  <a:pt x="435312" y="0"/>
                </a:lnTo>
                <a:lnTo>
                  <a:pt x="435312" y="931602"/>
                </a:lnTo>
                <a:lnTo>
                  <a:pt x="0" y="93160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09630"/>
            <a:endParaRPr lang="en-US" sz="120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147543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4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-208897" y="214421"/>
            <a:ext cx="12609794" cy="31750"/>
            <a:chOff x="0" y="0"/>
            <a:chExt cx="4981647" cy="1254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981647" cy="12543"/>
            </a:xfrm>
            <a:custGeom>
              <a:avLst/>
              <a:gdLst/>
              <a:ahLst/>
              <a:cxnLst/>
              <a:rect l="l" t="t" r="r" b="b"/>
              <a:pathLst>
                <a:path w="4981647" h="12543">
                  <a:moveTo>
                    <a:pt x="0" y="0"/>
                  </a:moveTo>
                  <a:lnTo>
                    <a:pt x="4981647" y="0"/>
                  </a:lnTo>
                  <a:lnTo>
                    <a:pt x="4981647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923030"/>
            </a:solidFill>
          </p:spPr>
          <p:txBody>
            <a:bodyPr/>
            <a:lstStyle/>
            <a:p>
              <a:pPr defTabSz="609630"/>
              <a:endParaRPr lang="en-US" sz="1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981647" cy="50643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 defTabSz="609630">
                <a:lnSpc>
                  <a:spcPts val="1960"/>
                </a:lnSpc>
              </a:pPr>
              <a:endParaRPr sz="12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31" name="TextBox 31"/>
          <p:cNvSpPr txBox="1"/>
          <p:nvPr/>
        </p:nvSpPr>
        <p:spPr>
          <a:xfrm>
            <a:off x="2139309" y="190513"/>
            <a:ext cx="7404095" cy="821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609630">
              <a:lnSpc>
                <a:spcPts val="6860"/>
              </a:lnSpc>
              <a:spcBef>
                <a:spcPct val="0"/>
              </a:spcBef>
            </a:pPr>
            <a:r>
              <a:rPr lang="en-US" sz="4667" dirty="0">
                <a:solidFill>
                  <a:srgbClr val="923030"/>
                </a:solidFill>
                <a:latin typeface="Cinzel Decorative"/>
              </a:rPr>
              <a:t>Variable Description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632D61-D8FB-575F-41C6-51434DFB29B6}"/>
              </a:ext>
            </a:extLst>
          </p:cNvPr>
          <p:cNvSpPr txBox="1"/>
          <p:nvPr/>
        </p:nvSpPr>
        <p:spPr>
          <a:xfrm>
            <a:off x="596096" y="1003775"/>
            <a:ext cx="11048035" cy="107721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spcAft>
                <a:spcPts val="1200"/>
              </a:spcAft>
            </a:pPr>
            <a:r>
              <a:rPr lang="en-US" sz="1800" b="1" dirty="0">
                <a:solidFill>
                  <a:srgbClr val="3C4043"/>
                </a:solidFill>
                <a:effectLst/>
                <a:latin typeface="inherit"/>
              </a:rPr>
              <a:t>Fixed acidity (g/L):</a:t>
            </a:r>
            <a:r>
              <a:rPr lang="en-US" sz="1800" dirty="0">
                <a:solidFill>
                  <a:srgbClr val="3C4043"/>
                </a:solidFill>
                <a:effectLst/>
                <a:latin typeface="inherit"/>
              </a:rPr>
              <a:t> This measures the non-volatile acidity of the wine. Fixed acidity influences the wine's flavor and aging potential.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1800" dirty="0">
              <a:solidFill>
                <a:srgbClr val="3C4043"/>
              </a:solidFill>
              <a:effectLst/>
              <a:latin typeface="inheri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BB4D092-07ED-B172-E8AF-7D5E178F0FEE}"/>
              </a:ext>
            </a:extLst>
          </p:cNvPr>
          <p:cNvSpPr txBox="1"/>
          <p:nvPr/>
        </p:nvSpPr>
        <p:spPr>
          <a:xfrm>
            <a:off x="596095" y="1757827"/>
            <a:ext cx="11804801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1800" b="1">
                <a:solidFill>
                  <a:srgbClr val="3C4043"/>
                </a:solidFill>
                <a:effectLst/>
                <a:latin typeface="inherit"/>
              </a:rPr>
              <a:t>Volatile acidity (g/L):</a:t>
            </a:r>
            <a:r>
              <a:rPr lang="en-US" sz="1800">
                <a:solidFill>
                  <a:srgbClr val="3C4043"/>
                </a:solidFill>
                <a:effectLst/>
                <a:latin typeface="inherit"/>
              </a:rPr>
              <a:t> This measures the concentration of volatile acids, primarily acetic acid, in the wine.</a:t>
            </a:r>
            <a:endParaRPr lang="en-US" sz="1800" dirty="0">
              <a:solidFill>
                <a:srgbClr val="3C4043"/>
              </a:solidFill>
              <a:effectLst/>
              <a:latin typeface="inheri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E81E73A-1128-E957-E584-D7CD06B06FC4}"/>
              </a:ext>
            </a:extLst>
          </p:cNvPr>
          <p:cNvSpPr txBox="1"/>
          <p:nvPr/>
        </p:nvSpPr>
        <p:spPr>
          <a:xfrm>
            <a:off x="596095" y="2234880"/>
            <a:ext cx="10874416" cy="107721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spcAft>
                <a:spcPts val="1200"/>
              </a:spcAft>
            </a:pPr>
            <a:r>
              <a:rPr lang="en-US" sz="1800" b="1">
                <a:solidFill>
                  <a:srgbClr val="3C4043"/>
                </a:solidFill>
                <a:effectLst/>
                <a:latin typeface="inherit"/>
              </a:rPr>
              <a:t>Citric acid (g/L):</a:t>
            </a:r>
            <a:r>
              <a:rPr lang="en-US" sz="1800">
                <a:solidFill>
                  <a:srgbClr val="3C4043"/>
                </a:solidFill>
                <a:effectLst/>
                <a:latin typeface="inherit"/>
              </a:rPr>
              <a:t> This measures the amount of citric acid, another natural component of grape juice, Citric acid contributes to the wine's tartness and freshness</a:t>
            </a:r>
            <a:endParaRPr lang="en-US" sz="1800" dirty="0">
              <a:solidFill>
                <a:srgbClr val="3C4043"/>
              </a:solidFill>
              <a:effectLst/>
              <a:latin typeface="inherit"/>
            </a:endParaRP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1800" dirty="0">
              <a:solidFill>
                <a:srgbClr val="3C4043"/>
              </a:solidFill>
              <a:effectLst/>
              <a:latin typeface="inheri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8BB0436-2D2D-A589-5FDC-3D32E7B34F82}"/>
              </a:ext>
            </a:extLst>
          </p:cNvPr>
          <p:cNvSpPr txBox="1"/>
          <p:nvPr/>
        </p:nvSpPr>
        <p:spPr>
          <a:xfrm>
            <a:off x="596095" y="2992484"/>
            <a:ext cx="10700796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800" b="1">
                <a:solidFill>
                  <a:srgbClr val="3C4043"/>
                </a:solidFill>
                <a:effectLst/>
                <a:latin typeface="inherit"/>
              </a:rPr>
              <a:t>Residual sugar (g/L):</a:t>
            </a:r>
            <a:r>
              <a:rPr lang="en-US" sz="1800">
                <a:solidFill>
                  <a:srgbClr val="3C4043"/>
                </a:solidFill>
                <a:effectLst/>
                <a:latin typeface="inherit"/>
              </a:rPr>
              <a:t> This measures the unfermented sugar remaining in the wine after fermentation. residual sugar plays a crucial role in determining the sweetness of the wine</a:t>
            </a:r>
            <a:endParaRPr lang="en-US" sz="1800" dirty="0">
              <a:solidFill>
                <a:srgbClr val="3C4043"/>
              </a:solidFill>
              <a:effectLst/>
              <a:latin typeface="inherit"/>
            </a:endParaRPr>
          </a:p>
          <a:p>
            <a:endParaRPr lang="en-US" sz="1800" dirty="0">
              <a:solidFill>
                <a:srgbClr val="3C4043"/>
              </a:solidFill>
              <a:effectLst/>
              <a:latin typeface="inherit"/>
            </a:endParaRPr>
          </a:p>
          <a:p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00FEDF9-5663-B43A-B535-B3CEC53C9C46}"/>
              </a:ext>
            </a:extLst>
          </p:cNvPr>
          <p:cNvSpPr txBox="1"/>
          <p:nvPr/>
        </p:nvSpPr>
        <p:spPr>
          <a:xfrm>
            <a:off x="596095" y="3746536"/>
            <a:ext cx="10700796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spcAft>
                <a:spcPts val="1200"/>
              </a:spcAft>
            </a:pPr>
            <a:r>
              <a:rPr lang="en-US" sz="1800" b="1">
                <a:solidFill>
                  <a:srgbClr val="3C4043"/>
                </a:solidFill>
                <a:effectLst/>
                <a:latin typeface="inherit"/>
              </a:rPr>
              <a:t>Chlorides (g/L):</a:t>
            </a:r>
            <a:r>
              <a:rPr lang="en-US" sz="1800">
                <a:solidFill>
                  <a:srgbClr val="3C4043"/>
                </a:solidFill>
                <a:effectLst/>
                <a:latin typeface="inherit"/>
              </a:rPr>
              <a:t>This measures the concentration of chloride salts, primarily sodium chloride, in the wine.</a:t>
            </a:r>
            <a:r>
              <a:rPr lang="en-US">
                <a:solidFill>
                  <a:srgbClr val="3C4043"/>
                </a:solidFill>
                <a:latin typeface="inherit"/>
              </a:rPr>
              <a:t> </a:t>
            </a:r>
            <a:endParaRPr lang="en-US" sz="1800">
              <a:solidFill>
                <a:srgbClr val="3C4043"/>
              </a:solidFill>
              <a:effectLst/>
              <a:latin typeface="inherit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AC15C94-5379-40F2-BA26-342D5C8881D5}"/>
              </a:ext>
            </a:extLst>
          </p:cNvPr>
          <p:cNvSpPr txBox="1"/>
          <p:nvPr/>
        </p:nvSpPr>
        <p:spPr>
          <a:xfrm>
            <a:off x="596095" y="4269177"/>
            <a:ext cx="10874416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800" b="1">
                <a:solidFill>
                  <a:srgbClr val="3C4043"/>
                </a:solidFill>
                <a:effectLst/>
                <a:latin typeface="inherit"/>
              </a:rPr>
              <a:t>Free sulfur dioxide (mg/L) </a:t>
            </a:r>
            <a:r>
              <a:rPr lang="en-US" sz="1800">
                <a:solidFill>
                  <a:srgbClr val="3C4043"/>
                </a:solidFill>
                <a:effectLst/>
                <a:latin typeface="inherit"/>
              </a:rPr>
              <a:t>Sulfur dioxide is a common preservative used to prevent wine spoilage and oxidation, but excessive levels can impart a pungent, sulfurous odor and taste.</a:t>
            </a:r>
            <a:endParaRPr lang="en-US" sz="1800" dirty="0">
              <a:solidFill>
                <a:srgbClr val="3C4043"/>
              </a:solidFill>
              <a:effectLst/>
              <a:latin typeface="inherit"/>
            </a:endParaRPr>
          </a:p>
          <a:p>
            <a:endParaRPr lang="en-US" sz="1800" dirty="0">
              <a:solidFill>
                <a:srgbClr val="3C4043"/>
              </a:solidFill>
              <a:effectLst/>
              <a:latin typeface="inherit"/>
            </a:endParaRPr>
          </a:p>
          <a:p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8EE64E8-A721-2480-FA17-B52E41422EC2}"/>
              </a:ext>
            </a:extLst>
          </p:cNvPr>
          <p:cNvSpPr txBox="1"/>
          <p:nvPr/>
        </p:nvSpPr>
        <p:spPr>
          <a:xfrm>
            <a:off x="596095" y="4966949"/>
            <a:ext cx="10874415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1800" b="1">
                <a:solidFill>
                  <a:srgbClr val="3C4043"/>
                </a:solidFill>
                <a:effectLst/>
                <a:latin typeface="inherit"/>
              </a:rPr>
              <a:t>Total sulfur dioxide (mg/L):</a:t>
            </a:r>
            <a:r>
              <a:rPr lang="en-US" sz="1800">
                <a:solidFill>
                  <a:srgbClr val="3C4043"/>
                </a:solidFill>
                <a:effectLst/>
                <a:latin typeface="inherit"/>
              </a:rPr>
              <a:t> This measures the total amount of sulfur dioxide</a:t>
            </a:r>
            <a:endParaRPr lang="en-US" sz="1800" dirty="0">
              <a:solidFill>
                <a:srgbClr val="3C4043"/>
              </a:solidFill>
              <a:effectLst/>
              <a:latin typeface="inherit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B6A05E5-EC09-E528-9A77-5A239A246570}"/>
              </a:ext>
            </a:extLst>
          </p:cNvPr>
          <p:cNvSpPr txBox="1"/>
          <p:nvPr/>
        </p:nvSpPr>
        <p:spPr>
          <a:xfrm>
            <a:off x="596092" y="5428139"/>
            <a:ext cx="6798977" cy="64633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1800" b="1">
                <a:solidFill>
                  <a:srgbClr val="3C4043"/>
                </a:solidFill>
                <a:effectLst/>
                <a:latin typeface="inherit"/>
              </a:rPr>
              <a:t>Density (g/cm³):</a:t>
            </a:r>
            <a:r>
              <a:rPr lang="en-US" sz="1800">
                <a:solidFill>
                  <a:srgbClr val="3C4043"/>
                </a:solidFill>
                <a:effectLst/>
                <a:latin typeface="inherit"/>
              </a:rPr>
              <a:t> This measures the mass per unit volume of the wine.</a:t>
            </a:r>
            <a:r>
              <a:rPr lang="en-US">
                <a:solidFill>
                  <a:srgbClr val="3C4043"/>
                </a:solidFill>
                <a:latin typeface="inherit"/>
              </a:rPr>
              <a:t> </a:t>
            </a:r>
            <a:endParaRPr lang="en-US" sz="1800" dirty="0">
              <a:solidFill>
                <a:srgbClr val="3C4043"/>
              </a:solidFill>
              <a:effectLst/>
              <a:latin typeface="inherit"/>
            </a:endParaRPr>
          </a:p>
          <a:p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9B2210B-21D1-92A3-1CB6-53C54FF147B4}"/>
              </a:ext>
            </a:extLst>
          </p:cNvPr>
          <p:cNvSpPr txBox="1"/>
          <p:nvPr/>
        </p:nvSpPr>
        <p:spPr>
          <a:xfrm>
            <a:off x="596091" y="5824698"/>
            <a:ext cx="7749255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1800" b="1" dirty="0">
                <a:solidFill>
                  <a:srgbClr val="3C4043"/>
                </a:solidFill>
                <a:effectLst/>
                <a:latin typeface="inherit"/>
              </a:rPr>
              <a:t>Sulphates (g/L):</a:t>
            </a:r>
            <a:r>
              <a:rPr lang="en-US" sz="1800" dirty="0">
                <a:solidFill>
                  <a:srgbClr val="3C4043"/>
                </a:solidFill>
                <a:effectLst/>
                <a:latin typeface="inherit"/>
              </a:rPr>
              <a:t> This measures the concentration of sulfate salts in wine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1CFA3E2-D216-7E0F-D547-2A25AFFF5D80}"/>
              </a:ext>
            </a:extLst>
          </p:cNvPr>
          <p:cNvSpPr txBox="1"/>
          <p:nvPr/>
        </p:nvSpPr>
        <p:spPr>
          <a:xfrm>
            <a:off x="596091" y="6231909"/>
            <a:ext cx="10087341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1800" b="1">
                <a:solidFill>
                  <a:srgbClr val="3C4043"/>
                </a:solidFill>
                <a:effectLst/>
                <a:latin typeface="inherit"/>
              </a:rPr>
              <a:t>Alcohol (volume percentage):</a:t>
            </a:r>
            <a:r>
              <a:rPr lang="en-US" sz="1800">
                <a:solidFill>
                  <a:srgbClr val="3C4043"/>
                </a:solidFill>
                <a:effectLst/>
                <a:latin typeface="inherit"/>
              </a:rPr>
              <a:t> This measures the percentage of alcohol by volume in the wine.</a:t>
            </a:r>
            <a:endParaRPr lang="en-US" sz="1800" dirty="0">
              <a:solidFill>
                <a:srgbClr val="3C4043"/>
              </a:solidFill>
              <a:effectLst/>
              <a:latin typeface="inherit"/>
            </a:endParaRPr>
          </a:p>
        </p:txBody>
      </p:sp>
    </p:spTree>
    <p:extLst>
      <p:ext uri="{BB962C8B-B14F-4D97-AF65-F5344CB8AC3E}">
        <p14:creationId xmlns:p14="http://schemas.microsoft.com/office/powerpoint/2010/main" val="38104483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4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457200" y="554039"/>
            <a:ext cx="4837287" cy="821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609630">
              <a:lnSpc>
                <a:spcPts val="6860"/>
              </a:lnSpc>
              <a:spcBef>
                <a:spcPct val="0"/>
              </a:spcBef>
            </a:pPr>
            <a:r>
              <a:rPr lang="en-US" sz="4667" dirty="0">
                <a:solidFill>
                  <a:srgbClr val="923030"/>
                </a:solidFill>
                <a:latin typeface="Cinzel Decorative"/>
              </a:rPr>
              <a:t>Summary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-208897" y="214421"/>
            <a:ext cx="12609794" cy="31750"/>
            <a:chOff x="0" y="0"/>
            <a:chExt cx="4981647" cy="1254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981647" cy="12543"/>
            </a:xfrm>
            <a:custGeom>
              <a:avLst/>
              <a:gdLst/>
              <a:ahLst/>
              <a:cxnLst/>
              <a:rect l="l" t="t" r="r" b="b"/>
              <a:pathLst>
                <a:path w="4981647" h="12543">
                  <a:moveTo>
                    <a:pt x="0" y="0"/>
                  </a:moveTo>
                  <a:lnTo>
                    <a:pt x="4981647" y="0"/>
                  </a:lnTo>
                  <a:lnTo>
                    <a:pt x="4981647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923030"/>
            </a:solidFill>
          </p:spPr>
          <p:txBody>
            <a:bodyPr/>
            <a:lstStyle/>
            <a:p>
              <a:pPr defTabSz="609630"/>
              <a:endParaRPr lang="en-US" sz="1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4981647" cy="50643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 defTabSz="609630">
                <a:lnSpc>
                  <a:spcPts val="1960"/>
                </a:lnSpc>
              </a:pPr>
              <a:endParaRPr sz="1200">
                <a:solidFill>
                  <a:prstClr val="black"/>
                </a:solidFill>
                <a:latin typeface="Calibri"/>
              </a:endParaRP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-208897" y="6611830"/>
            <a:ext cx="12609794" cy="31750"/>
            <a:chOff x="0" y="0"/>
            <a:chExt cx="4981647" cy="1254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981647" cy="12543"/>
            </a:xfrm>
            <a:custGeom>
              <a:avLst/>
              <a:gdLst/>
              <a:ahLst/>
              <a:cxnLst/>
              <a:rect l="l" t="t" r="r" b="b"/>
              <a:pathLst>
                <a:path w="4981647" h="12543">
                  <a:moveTo>
                    <a:pt x="0" y="0"/>
                  </a:moveTo>
                  <a:lnTo>
                    <a:pt x="4981647" y="0"/>
                  </a:lnTo>
                  <a:lnTo>
                    <a:pt x="4981647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923030"/>
            </a:solidFill>
          </p:spPr>
          <p:txBody>
            <a:bodyPr/>
            <a:lstStyle/>
            <a:p>
              <a:pPr defTabSz="609630"/>
              <a:endParaRPr lang="en-US" sz="1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4981647" cy="50643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 defTabSz="609630">
                <a:lnSpc>
                  <a:spcPts val="1960"/>
                </a:lnSpc>
              </a:pPr>
              <a:endParaRPr sz="1200">
                <a:solidFill>
                  <a:prstClr val="black"/>
                </a:solidFill>
                <a:latin typeface="Calibri"/>
              </a:endParaRPr>
            </a:p>
          </p:txBody>
        </p:sp>
      </p:grpSp>
      <p:pic>
        <p:nvPicPr>
          <p:cNvPr id="14" name="Picture 1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20E7FE3A-3A15-F18F-B8D3-0145D4D65E3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097" y="1574973"/>
            <a:ext cx="8350031" cy="4464143"/>
          </a:xfrm>
          <a:prstGeom prst="rect">
            <a:avLst/>
          </a:prstGeom>
          <a:solidFill>
            <a:schemeClr val="accent1"/>
          </a:solidFill>
          <a:scene3d>
            <a:camera prst="orthographicFront"/>
            <a:lightRig rig="threePt" dir="t"/>
          </a:scene3d>
          <a:sp3d prstMaterial="powder"/>
        </p:spPr>
      </p:pic>
      <p:sp>
        <p:nvSpPr>
          <p:cNvPr id="16" name="Freeform 26">
            <a:extLst>
              <a:ext uri="{FF2B5EF4-FFF2-40B4-BE49-F238E27FC236}">
                <a16:creationId xmlns:a16="http://schemas.microsoft.com/office/drawing/2014/main" id="{021AAE98-4C58-934C-703D-5AD1B4952498}"/>
              </a:ext>
            </a:extLst>
          </p:cNvPr>
          <p:cNvSpPr/>
          <p:nvPr/>
        </p:nvSpPr>
        <p:spPr>
          <a:xfrm rot="10800000">
            <a:off x="8981991" y="5867400"/>
            <a:ext cx="1670513" cy="409851"/>
          </a:xfrm>
          <a:custGeom>
            <a:avLst/>
            <a:gdLst/>
            <a:ahLst/>
            <a:cxnLst/>
            <a:rect l="l" t="t" r="r" b="b"/>
            <a:pathLst>
              <a:path w="1236660" h="899121">
                <a:moveTo>
                  <a:pt x="0" y="0"/>
                </a:moveTo>
                <a:lnTo>
                  <a:pt x="1236661" y="0"/>
                </a:lnTo>
                <a:lnTo>
                  <a:pt x="1236661" y="899122"/>
                </a:lnTo>
                <a:lnTo>
                  <a:pt x="0" y="89912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pPr defTabSz="609630"/>
            <a:endParaRPr lang="en-US" sz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8" name="Freeform 19">
            <a:extLst>
              <a:ext uri="{FF2B5EF4-FFF2-40B4-BE49-F238E27FC236}">
                <a16:creationId xmlns:a16="http://schemas.microsoft.com/office/drawing/2014/main" id="{CC8222F1-C87F-79B8-4AE0-BAE80761BC8F}"/>
              </a:ext>
            </a:extLst>
          </p:cNvPr>
          <p:cNvSpPr/>
          <p:nvPr/>
        </p:nvSpPr>
        <p:spPr>
          <a:xfrm>
            <a:off x="10675082" y="1394013"/>
            <a:ext cx="1423201" cy="5002307"/>
          </a:xfrm>
          <a:custGeom>
            <a:avLst/>
            <a:gdLst/>
            <a:ahLst/>
            <a:cxnLst/>
            <a:rect l="l" t="t" r="r" b="b"/>
            <a:pathLst>
              <a:path w="344037" h="1397106">
                <a:moveTo>
                  <a:pt x="0" y="0"/>
                </a:moveTo>
                <a:lnTo>
                  <a:pt x="344038" y="0"/>
                </a:lnTo>
                <a:lnTo>
                  <a:pt x="344038" y="1397106"/>
                </a:lnTo>
                <a:lnTo>
                  <a:pt x="0" y="139710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defTabSz="609630"/>
            <a:endParaRPr lang="en-US" sz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9" name="Freeform 15">
            <a:extLst>
              <a:ext uri="{FF2B5EF4-FFF2-40B4-BE49-F238E27FC236}">
                <a16:creationId xmlns:a16="http://schemas.microsoft.com/office/drawing/2014/main" id="{DC91D6F9-679B-7926-639D-9F49ABD28484}"/>
              </a:ext>
            </a:extLst>
          </p:cNvPr>
          <p:cNvSpPr/>
          <p:nvPr/>
        </p:nvSpPr>
        <p:spPr>
          <a:xfrm>
            <a:off x="8817577" y="3555807"/>
            <a:ext cx="1541055" cy="2311592"/>
          </a:xfrm>
          <a:custGeom>
            <a:avLst/>
            <a:gdLst/>
            <a:ahLst/>
            <a:cxnLst/>
            <a:rect l="l" t="t" r="r" b="b"/>
            <a:pathLst>
              <a:path w="848678" h="1401721">
                <a:moveTo>
                  <a:pt x="0" y="0"/>
                </a:moveTo>
                <a:lnTo>
                  <a:pt x="848678" y="0"/>
                </a:lnTo>
                <a:lnTo>
                  <a:pt x="848678" y="1401721"/>
                </a:lnTo>
                <a:lnTo>
                  <a:pt x="0" y="140172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defTabSz="609630"/>
            <a:endParaRPr lang="en-US" sz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" name="Freeform 15">
            <a:extLst>
              <a:ext uri="{FF2B5EF4-FFF2-40B4-BE49-F238E27FC236}">
                <a16:creationId xmlns:a16="http://schemas.microsoft.com/office/drawing/2014/main" id="{02ED1B08-F06E-6258-4DD7-21FD971E0717}"/>
              </a:ext>
            </a:extLst>
          </p:cNvPr>
          <p:cNvSpPr/>
          <p:nvPr/>
        </p:nvSpPr>
        <p:spPr>
          <a:xfrm>
            <a:off x="7735493" y="3755923"/>
            <a:ext cx="1541055" cy="2311592"/>
          </a:xfrm>
          <a:custGeom>
            <a:avLst/>
            <a:gdLst/>
            <a:ahLst/>
            <a:cxnLst/>
            <a:rect l="l" t="t" r="r" b="b"/>
            <a:pathLst>
              <a:path w="848678" h="1401721">
                <a:moveTo>
                  <a:pt x="0" y="0"/>
                </a:moveTo>
                <a:lnTo>
                  <a:pt x="848678" y="0"/>
                </a:lnTo>
                <a:lnTo>
                  <a:pt x="848678" y="1401721"/>
                </a:lnTo>
                <a:lnTo>
                  <a:pt x="0" y="140172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defTabSz="609630"/>
            <a:endParaRPr lang="en-US" sz="120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278574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767516" y="4263532"/>
            <a:ext cx="2209537" cy="2355205"/>
          </a:xfrm>
          <a:custGeom>
            <a:avLst/>
            <a:gdLst/>
            <a:ahLst/>
            <a:cxnLst/>
            <a:rect l="l" t="t" r="r" b="b"/>
            <a:pathLst>
              <a:path w="3314306" h="3532808">
                <a:moveTo>
                  <a:pt x="0" y="0"/>
                </a:moveTo>
                <a:lnTo>
                  <a:pt x="3314307" y="0"/>
                </a:lnTo>
                <a:lnTo>
                  <a:pt x="3314307" y="3532808"/>
                </a:lnTo>
                <a:lnTo>
                  <a:pt x="0" y="35328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b="-66057"/>
            </a:stretch>
          </a:blipFill>
        </p:spPr>
        <p:txBody>
          <a:bodyPr/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Freeform 3"/>
          <p:cNvSpPr/>
          <p:nvPr/>
        </p:nvSpPr>
        <p:spPr>
          <a:xfrm flipH="1">
            <a:off x="-1431387" y="729680"/>
            <a:ext cx="5410200" cy="2407539"/>
          </a:xfrm>
          <a:custGeom>
            <a:avLst/>
            <a:gdLst/>
            <a:ahLst/>
            <a:cxnLst/>
            <a:rect l="l" t="t" r="r" b="b"/>
            <a:pathLst>
              <a:path w="8115300" h="3611308">
                <a:moveTo>
                  <a:pt x="8115300" y="0"/>
                </a:moveTo>
                <a:lnTo>
                  <a:pt x="0" y="0"/>
                </a:lnTo>
                <a:lnTo>
                  <a:pt x="0" y="3611308"/>
                </a:lnTo>
                <a:lnTo>
                  <a:pt x="8115300" y="3611308"/>
                </a:lnTo>
                <a:lnTo>
                  <a:pt x="811530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450129" y="2271358"/>
            <a:ext cx="1647167" cy="4174847"/>
          </a:xfrm>
          <a:custGeom>
            <a:avLst/>
            <a:gdLst/>
            <a:ahLst/>
            <a:cxnLst/>
            <a:rect l="l" t="t" r="r" b="b"/>
            <a:pathLst>
              <a:path w="2470750" h="6262270">
                <a:moveTo>
                  <a:pt x="0" y="0"/>
                </a:moveTo>
                <a:lnTo>
                  <a:pt x="2470750" y="0"/>
                </a:lnTo>
                <a:lnTo>
                  <a:pt x="2470750" y="6262270"/>
                </a:lnTo>
                <a:lnTo>
                  <a:pt x="0" y="626227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Freeform 6"/>
          <p:cNvSpPr/>
          <p:nvPr/>
        </p:nvSpPr>
        <p:spPr>
          <a:xfrm rot="-3518141">
            <a:off x="9492639" y="-486966"/>
            <a:ext cx="1457467" cy="5808747"/>
          </a:xfrm>
          <a:custGeom>
            <a:avLst/>
            <a:gdLst/>
            <a:ahLst/>
            <a:cxnLst/>
            <a:rect l="l" t="t" r="r" b="b"/>
            <a:pathLst>
              <a:path w="2186201" h="8713121">
                <a:moveTo>
                  <a:pt x="0" y="0"/>
                </a:moveTo>
                <a:lnTo>
                  <a:pt x="2186202" y="0"/>
                </a:lnTo>
                <a:lnTo>
                  <a:pt x="2186202" y="8713121"/>
                </a:lnTo>
                <a:lnTo>
                  <a:pt x="0" y="871312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7" name="Group 7"/>
          <p:cNvGrpSpPr/>
          <p:nvPr/>
        </p:nvGrpSpPr>
        <p:grpSpPr>
          <a:xfrm>
            <a:off x="-208897" y="214421"/>
            <a:ext cx="12609794" cy="31750"/>
            <a:chOff x="0" y="0"/>
            <a:chExt cx="4981647" cy="1254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981647" cy="12543"/>
            </a:xfrm>
            <a:custGeom>
              <a:avLst/>
              <a:gdLst/>
              <a:ahLst/>
              <a:cxnLst/>
              <a:rect l="l" t="t" r="r" b="b"/>
              <a:pathLst>
                <a:path w="4981647" h="12543">
                  <a:moveTo>
                    <a:pt x="0" y="0"/>
                  </a:moveTo>
                  <a:lnTo>
                    <a:pt x="4981647" y="0"/>
                  </a:lnTo>
                  <a:lnTo>
                    <a:pt x="4981647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FDF5E5"/>
            </a:solidFill>
          </p:spPr>
          <p:txBody>
            <a:bodyPr/>
            <a:lstStyle/>
            <a:p>
              <a:pPr marL="0" marR="0" lvl="0" indent="0" algn="l" defTabSz="6096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4981647" cy="50643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marL="0" marR="0" lvl="0" indent="0" algn="ctr" defTabSz="609630" rtl="0" eaLnBrk="1" fontAlgn="auto" latinLnBrk="0" hangingPunct="1">
                <a:lnSpc>
                  <a:spcPts val="196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-208897" y="6611830"/>
            <a:ext cx="12609794" cy="31750"/>
            <a:chOff x="0" y="0"/>
            <a:chExt cx="4981647" cy="1254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981647" cy="12543"/>
            </a:xfrm>
            <a:custGeom>
              <a:avLst/>
              <a:gdLst/>
              <a:ahLst/>
              <a:cxnLst/>
              <a:rect l="l" t="t" r="r" b="b"/>
              <a:pathLst>
                <a:path w="4981647" h="12543">
                  <a:moveTo>
                    <a:pt x="0" y="0"/>
                  </a:moveTo>
                  <a:lnTo>
                    <a:pt x="4981647" y="0"/>
                  </a:lnTo>
                  <a:lnTo>
                    <a:pt x="4981647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FDF5E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6096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4981647" cy="50643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marL="0" marR="0" lvl="0" indent="0" algn="ctr" defTabSz="609630" rtl="0" eaLnBrk="1" fontAlgn="auto" latinLnBrk="0" hangingPunct="1">
                <a:lnSpc>
                  <a:spcPts val="196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4318A857-35C7-5EE9-2306-81F29FEA8231}"/>
              </a:ext>
            </a:extLst>
          </p:cNvPr>
          <p:cNvSpPr txBox="1"/>
          <p:nvPr/>
        </p:nvSpPr>
        <p:spPr>
          <a:xfrm>
            <a:off x="2369714" y="3137219"/>
            <a:ext cx="807505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srgbClr val="FDF5E5"/>
                </a:solidFill>
                <a:effectLst/>
                <a:uLnTx/>
                <a:uFillTx/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VISUALIZATION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DLaM Display" panose="02010000000000000000" pitchFamily="2" charset="77"/>
              <a:ea typeface="ADLaM Display" panose="02010000000000000000" pitchFamily="2" charset="77"/>
              <a:cs typeface="ADLaM Display" panose="02010000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1387586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4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08897" y="214421"/>
            <a:ext cx="12609794" cy="31750"/>
            <a:chOff x="0" y="0"/>
            <a:chExt cx="4981647" cy="1254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981647" cy="12543"/>
            </a:xfrm>
            <a:custGeom>
              <a:avLst/>
              <a:gdLst/>
              <a:ahLst/>
              <a:cxnLst/>
              <a:rect l="l" t="t" r="r" b="b"/>
              <a:pathLst>
                <a:path w="4981647" h="12543">
                  <a:moveTo>
                    <a:pt x="0" y="0"/>
                  </a:moveTo>
                  <a:lnTo>
                    <a:pt x="4981647" y="0"/>
                  </a:lnTo>
                  <a:lnTo>
                    <a:pt x="4981647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923030"/>
            </a:solidFill>
          </p:spPr>
          <p:txBody>
            <a:bodyPr/>
            <a:lstStyle/>
            <a:p>
              <a:pPr marL="0" marR="0" lvl="0" indent="0" algn="l" defTabSz="6096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981647" cy="50643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marL="0" marR="0" lvl="0" indent="0" algn="ctr" defTabSz="609630" rtl="0" eaLnBrk="1" fontAlgn="auto" latinLnBrk="0" hangingPunct="1">
                <a:lnSpc>
                  <a:spcPts val="196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208897" y="6611830"/>
            <a:ext cx="12609794" cy="31750"/>
            <a:chOff x="0" y="0"/>
            <a:chExt cx="4981647" cy="1254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981647" cy="12543"/>
            </a:xfrm>
            <a:custGeom>
              <a:avLst/>
              <a:gdLst/>
              <a:ahLst/>
              <a:cxnLst/>
              <a:rect l="l" t="t" r="r" b="b"/>
              <a:pathLst>
                <a:path w="4981647" h="12543">
                  <a:moveTo>
                    <a:pt x="0" y="0"/>
                  </a:moveTo>
                  <a:lnTo>
                    <a:pt x="4981647" y="0"/>
                  </a:lnTo>
                  <a:lnTo>
                    <a:pt x="4981647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923030"/>
            </a:solidFill>
          </p:spPr>
          <p:txBody>
            <a:bodyPr/>
            <a:lstStyle/>
            <a:p>
              <a:pPr marL="0" marR="0" lvl="0" indent="0" algn="l" defTabSz="6096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981647" cy="50643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marL="0" marR="0" lvl="0" indent="0" algn="ctr" defTabSz="609630" rtl="0" eaLnBrk="1" fontAlgn="auto" latinLnBrk="0" hangingPunct="1">
                <a:lnSpc>
                  <a:spcPts val="196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46" name="Picture 45" descr="A diagram of alcohol&#10;&#10;Description automatically generated">
            <a:extLst>
              <a:ext uri="{FF2B5EF4-FFF2-40B4-BE49-F238E27FC236}">
                <a16:creationId xmlns:a16="http://schemas.microsoft.com/office/drawing/2014/main" id="{3E10501C-9924-EC73-CC19-F9C9ACA541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04" y="473768"/>
            <a:ext cx="3711468" cy="2950975"/>
          </a:xfrm>
          <a:prstGeom prst="rect">
            <a:avLst/>
          </a:prstGeom>
        </p:spPr>
      </p:pic>
      <p:pic>
        <p:nvPicPr>
          <p:cNvPr id="52" name="Picture 51" descr="A diagram of a red rectangular object&#10;&#10;Description automatically generated">
            <a:extLst>
              <a:ext uri="{FF2B5EF4-FFF2-40B4-BE49-F238E27FC236}">
                <a16:creationId xmlns:a16="http://schemas.microsoft.com/office/drawing/2014/main" id="{C9070667-9C01-8BE3-4B03-1FBBE88BE9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6191" y="472068"/>
            <a:ext cx="3625850" cy="2882900"/>
          </a:xfrm>
          <a:prstGeom prst="rect">
            <a:avLst/>
          </a:prstGeom>
        </p:spPr>
      </p:pic>
      <p:pic>
        <p:nvPicPr>
          <p:cNvPr id="54" name="Picture 53" descr="A diagram of a bar graph&#10;&#10;Description automatically generated">
            <a:extLst>
              <a:ext uri="{FF2B5EF4-FFF2-40B4-BE49-F238E27FC236}">
                <a16:creationId xmlns:a16="http://schemas.microsoft.com/office/drawing/2014/main" id="{A7C6E2D6-F987-2621-4AF1-331F8E37D5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6115" y="472705"/>
            <a:ext cx="3727091" cy="2963396"/>
          </a:xfrm>
          <a:prstGeom prst="rect">
            <a:avLst/>
          </a:prstGeom>
        </p:spPr>
      </p:pic>
      <p:pic>
        <p:nvPicPr>
          <p:cNvPr id="58" name="Picture 57" descr="A graph of alcohol&#10;&#10;Description automatically generated">
            <a:extLst>
              <a:ext uri="{FF2B5EF4-FFF2-40B4-BE49-F238E27FC236}">
                <a16:creationId xmlns:a16="http://schemas.microsoft.com/office/drawing/2014/main" id="{C1DA3F8D-7BE6-6DC5-C5D2-44B6748513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804" y="3453111"/>
            <a:ext cx="3728019" cy="2964134"/>
          </a:xfrm>
          <a:prstGeom prst="rect">
            <a:avLst/>
          </a:prstGeom>
        </p:spPr>
      </p:pic>
      <p:pic>
        <p:nvPicPr>
          <p:cNvPr id="60" name="Picture 59" descr="A graph of a graph&#10;&#10;Description automatically generated">
            <a:extLst>
              <a:ext uri="{FF2B5EF4-FFF2-40B4-BE49-F238E27FC236}">
                <a16:creationId xmlns:a16="http://schemas.microsoft.com/office/drawing/2014/main" id="{9AE7E788-6527-80CC-FAB0-B7DF493BBF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35188" y="3453111"/>
            <a:ext cx="3728019" cy="2964134"/>
          </a:xfrm>
          <a:prstGeom prst="rect">
            <a:avLst/>
          </a:prstGeom>
        </p:spPr>
      </p:pic>
      <p:pic>
        <p:nvPicPr>
          <p:cNvPr id="62" name="Picture 61" descr="A graph of a number of green bars&#10;&#10;Description automatically generated with medium confidence">
            <a:extLst>
              <a:ext uri="{FF2B5EF4-FFF2-40B4-BE49-F238E27FC236}">
                <a16:creationId xmlns:a16="http://schemas.microsoft.com/office/drawing/2014/main" id="{56ED24C7-D69D-5AB6-2AC1-9731F74D47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72742" y="3453111"/>
            <a:ext cx="3625851" cy="296413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E44C923-F9D5-DDB3-1F39-8E454E1E11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1971" y="3064397"/>
            <a:ext cx="3523683" cy="4826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8C69BA4-1BC9-46EB-4E9E-8858C1E312D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27377" y="3064397"/>
            <a:ext cx="3727091" cy="415901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1A80BE08-293E-EDA5-EADE-36492CFC84C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056191" y="3116641"/>
            <a:ext cx="3625850" cy="4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636437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2826</TotalTime>
  <Words>655</Words>
  <Application>Microsoft Macintosh PowerPoint</Application>
  <PresentationFormat>Widescreen</PresentationFormat>
  <Paragraphs>93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9" baseType="lpstr">
      <vt:lpstr>ADLaM Display</vt:lpstr>
      <vt:lpstr>Arial</vt:lpstr>
      <vt:lpstr>Calibri</vt:lpstr>
      <vt:lpstr>Cinzel Decorative</vt:lpstr>
      <vt:lpstr>Circe</vt:lpstr>
      <vt:lpstr>Circe Bold</vt:lpstr>
      <vt:lpstr>Circe Semi-Bold</vt:lpstr>
      <vt:lpstr>inherit</vt:lpstr>
      <vt:lpstr>Inter</vt:lpstr>
      <vt:lpstr>Wingdings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Hemachandra, Akshar Kumar</dc:creator>
  <cp:lastModifiedBy>Hemachandra, Akshar Kumar</cp:lastModifiedBy>
  <cp:revision>3</cp:revision>
  <dcterms:created xsi:type="dcterms:W3CDTF">2024-04-21T01:30:50Z</dcterms:created>
  <dcterms:modified xsi:type="dcterms:W3CDTF">2025-10-22T22:02:42Z</dcterms:modified>
</cp:coreProperties>
</file>